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wdp" ContentType="image/vnd.ms-photo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19.12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6" r:id="rId22"/>
    <p:sldId id="287" r:id="rId23"/>
    <p:sldId id="288" r:id="rId24"/>
    <p:sldId id="289" r:id="rId25"/>
    <p:sldId id="290" r:id="rId26"/>
  </p:sldIdLst>
  <p:sldSz cx="12192000" cy="6858000"/>
  <p:notesSz cx="6858000" cy="9144000"/>
  <p:custDataLst>
    <p:tags r:id="rId27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62FBEFE7-22AC-4BFB-B702-3B68304E1B90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5"/>
            <p14:sldId id="28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pos="3908" userDrawn="1">
          <p15:clr>
            <a:srgbClr val="A4A3A4"/>
          </p15:clr>
        </p15:guide>
        <p15:guide id="2" pos="211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09292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9" autoAdjust="0"/>
    <p:restoredTop sz="94960" autoAdjust="0"/>
  </p:normalViewPr>
  <p:slideViewPr>
    <p:cSldViewPr snapToGrid="0">
      <p:cViewPr varScale="1">
        <p:scale>
          <a:sx n="111" d="100"/>
          <a:sy n="111" d="100"/>
        </p:scale>
        <p:origin x="330" y="102"/>
      </p:cViewPr>
      <p:guideLst>
        <p:guide pos="3908"/>
        <p:guide pos="211"/>
        <p:guide orient="horz" pos="210"/>
        <p:guide pos="7469"/>
        <p:guide orient="horz" pos="408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2008" cy="72008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slide" Target="slides/slide9.xml" /><Relationship Id="rId12" Type="http://schemas.openxmlformats.org/officeDocument/2006/relationships/slide" Target="slides/slide10.xml" /><Relationship Id="rId13" Type="http://schemas.openxmlformats.org/officeDocument/2006/relationships/slide" Target="slides/slide11.xml" /><Relationship Id="rId14" Type="http://schemas.openxmlformats.org/officeDocument/2006/relationships/slide" Target="slides/slide12.xml" /><Relationship Id="rId15" Type="http://schemas.openxmlformats.org/officeDocument/2006/relationships/slide" Target="slides/slide13.xml" /><Relationship Id="rId16" Type="http://schemas.openxmlformats.org/officeDocument/2006/relationships/slide" Target="slides/slide14.xml" /><Relationship Id="rId17" Type="http://schemas.openxmlformats.org/officeDocument/2006/relationships/slide" Target="slides/slide15.xml" /><Relationship Id="rId18" Type="http://schemas.openxmlformats.org/officeDocument/2006/relationships/slide" Target="slides/slide16.xml" /><Relationship Id="rId19" Type="http://schemas.openxmlformats.org/officeDocument/2006/relationships/slide" Target="slides/slide17.xml" /><Relationship Id="rId2" Type="http://schemas.openxmlformats.org/officeDocument/2006/relationships/notesMaster" Target="notesMasters/notesMaster1.xml" /><Relationship Id="rId20" Type="http://schemas.openxmlformats.org/officeDocument/2006/relationships/slide" Target="slides/slide18.xml" /><Relationship Id="rId21" Type="http://schemas.openxmlformats.org/officeDocument/2006/relationships/slide" Target="slides/slide19.xml" /><Relationship Id="rId22" Type="http://schemas.openxmlformats.org/officeDocument/2006/relationships/slide" Target="slides/slide20.xml" /><Relationship Id="rId23" Type="http://schemas.openxmlformats.org/officeDocument/2006/relationships/slide" Target="slides/slide21.xml" /><Relationship Id="rId24" Type="http://schemas.openxmlformats.org/officeDocument/2006/relationships/slide" Target="slides/slide22.xml" /><Relationship Id="rId25" Type="http://schemas.openxmlformats.org/officeDocument/2006/relationships/slide" Target="slides/slide23.xml" /><Relationship Id="rId26" Type="http://schemas.openxmlformats.org/officeDocument/2006/relationships/slide" Target="slides/slide24.xml" /><Relationship Id="rId27" Type="http://schemas.openxmlformats.org/officeDocument/2006/relationships/tags" Target="tags/tag1.xml" /><Relationship Id="rId28" Type="http://schemas.openxmlformats.org/officeDocument/2006/relationships/presProps" Target="presProps.xml" /><Relationship Id="rId29" Type="http://schemas.openxmlformats.org/officeDocument/2006/relationships/viewProps" Target="viewProps.xml" /><Relationship Id="rId3" Type="http://schemas.openxmlformats.org/officeDocument/2006/relationships/slide" Target="slides/slide1.xml" /><Relationship Id="rId30" Type="http://schemas.openxmlformats.org/officeDocument/2006/relationships/theme" Target="theme/theme1.xml" /><Relationship Id="rId31" Type="http://schemas.openxmlformats.org/officeDocument/2006/relationships/tableStyles" Target="tableStyles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AA4CD-729B-43B9-A3F7-EA74EBC9BD58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D9593-04B0-417C-A586-4956E80E7AE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0518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649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5411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531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5DC0-C8F5-38FA-9179-E62F9088914F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F8C17B6-E287-DC7F-3716-57E1927AC8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AAD6EBE-0DD1-70AA-1D2B-4879E2B3E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2E22FE-1898-475B-787C-1B297CF112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915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14991-55C9-6D15-8B51-03784FC4AB0D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866EB8-F0C3-F795-B7D8-5D684CD79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B1CF23-3FBD-F702-DC3F-0043429B3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46CBE4-F79C-B654-46E0-BD1781F6F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8015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F2C9F-E464-F2A0-3051-82A9847631D5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4E6AC16-5F11-C398-50D0-80210AE666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8442F23-CDB1-AE8C-7485-F2A56C5F9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30A9804-5315-60F5-E983-FAC1F4AF5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446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39372-10DA-3BFA-E397-C333A9300CAB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FC195D-E504-2709-5B1B-A592C31D5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058C12-2A9E-CC38-B325-CE4181A35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91C881-0392-081C-3FA7-74147DE69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4067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1D88-ACF9-1500-3409-FDA715253EF1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EF93D26-CBAD-EC4A-FF38-1F9E77A756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9609A12-C997-40A8-0DD4-C77C83C0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D866D0-9AC5-0F50-218C-3E83382D9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D9593-04B0-417C-A586-4956E80E7AE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86695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8E4FA-F445-5781-5D51-10C2E5C77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8ED4634-D540-E31D-BD22-66D2EED6B5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A5D6F8-CE2C-01B8-5BC9-473678AC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D5A0F6D-148B-7E45-7509-3A62FE57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E37D51-DC64-2BB9-5304-34D9C91E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0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AA280C-FF28-D7EC-0476-643C8C4AF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077F65-E419-6169-B9AE-18AE26B23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1AFD32-C92B-020B-D2F1-AE299E9FB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CFF49-A6FF-4292-BFFB-687D231669B6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83A024-646F-8A7B-93E0-2920FCB79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22E60A-8CC5-A87B-B21B-95FE713AC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06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39054202-57D4-98C4-251A-F207BB232C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49080" y="1282420"/>
            <a:ext cx="2493839" cy="429316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7" name="Espace réservé pour une image  5">
            <a:extLst>
              <a:ext uri="{FF2B5EF4-FFF2-40B4-BE49-F238E27FC236}">
                <a16:creationId xmlns:a16="http://schemas.microsoft.com/office/drawing/2014/main" id="{D96BACA8-CC61-54BE-40BD-289D8A788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96763" y="1282420"/>
            <a:ext cx="2493839" cy="429316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pour une image  5">
            <a:extLst>
              <a:ext uri="{FF2B5EF4-FFF2-40B4-BE49-F238E27FC236}">
                <a16:creationId xmlns:a16="http://schemas.microsoft.com/office/drawing/2014/main" id="{AA5EF8E1-6D95-F0BC-7117-27E5D49A8D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01398" y="1282420"/>
            <a:ext cx="2493839" cy="429316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9" name="Espace réservé pour une image  5">
            <a:extLst>
              <a:ext uri="{FF2B5EF4-FFF2-40B4-BE49-F238E27FC236}">
                <a16:creationId xmlns:a16="http://schemas.microsoft.com/office/drawing/2014/main" id="{4EC6C6B6-6C2A-E2E3-D316-328ABD556E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344446" y="1282420"/>
            <a:ext cx="2493839" cy="429316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0" name="Espace réservé pour une image  5">
            <a:extLst>
              <a:ext uri="{FF2B5EF4-FFF2-40B4-BE49-F238E27FC236}">
                <a16:creationId xmlns:a16="http://schemas.microsoft.com/office/drawing/2014/main" id="{92D978B5-B6BC-F3ED-6DCD-E1D4676AF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646285" y="1282420"/>
            <a:ext cx="2493839" cy="429316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93153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45DBD5F-2645-119C-954C-20315AB86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56FC02-5DBB-8399-89FA-5A9C4F544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0CBE31-B739-E628-DF90-9ED443F1CB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CFF49-A6FF-4292-BFFB-687D231669B6}" type="datetimeFigureOut">
              <a:rPr lang="fr-FR" smtClean="0"/>
              <a:t>31/10/2025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91DE0F-6C4D-59CD-4EDA-EC7A0EFBB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DFDF55-435C-9CA3-8F61-ED4C0E724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65EF8-354E-46D7-98F4-579EB9840B6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92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jpeg" /><Relationship Id="rId4" Type="http://schemas.openxmlformats.org/officeDocument/2006/relationships/image" Target="../media/image2.jpe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jpeg" /><Relationship Id="rId3" Type="http://schemas.microsoft.com/office/2007/relationships/hdphoto" Target="../media/image20.wdp" /><Relationship Id="rId4" Type="http://schemas.openxmlformats.org/officeDocument/2006/relationships/image" Target="../media/image21.jpeg" /><Relationship Id="rId5" Type="http://schemas.openxmlformats.org/officeDocument/2006/relationships/image" Target="../media/image16.jpeg" /><Relationship Id="rId6" Type="http://schemas.microsoft.com/office/2007/relationships/hdphoto" Target="../media/image22.wdp" /><Relationship Id="rId7" Type="http://schemas.openxmlformats.org/officeDocument/2006/relationships/image" Target="../media/image12.jpeg" /><Relationship Id="rId8" Type="http://schemas.microsoft.com/office/2007/relationships/hdphoto" Target="../media/image23.wdp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9.jpeg" /><Relationship Id="rId3" Type="http://schemas.microsoft.com/office/2007/relationships/hdphoto" Target="../media/image24.wdp" /><Relationship Id="rId4" Type="http://schemas.openxmlformats.org/officeDocument/2006/relationships/image" Target="../media/image25.jpeg" /><Relationship Id="rId5" Type="http://schemas.microsoft.com/office/2007/relationships/hdphoto" Target="../media/image26.wdp" /><Relationship Id="rId6" Type="http://schemas.openxmlformats.org/officeDocument/2006/relationships/image" Target="../media/image16.jpeg" /><Relationship Id="rId7" Type="http://schemas.microsoft.com/office/2007/relationships/hdphoto" Target="../media/image27.wdp" /><Relationship Id="rId8" Type="http://schemas.openxmlformats.org/officeDocument/2006/relationships/image" Target="../media/image28.jpe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29.jpeg" /><Relationship Id="rId3" Type="http://schemas.microsoft.com/office/2007/relationships/hdphoto" Target="../media/image30.wdp" /><Relationship Id="rId4" Type="http://schemas.openxmlformats.org/officeDocument/2006/relationships/image" Target="../media/image31.jpeg" /><Relationship Id="rId5" Type="http://schemas.microsoft.com/office/2007/relationships/hdphoto" Target="../media/image32.wdp" /><Relationship Id="rId6" Type="http://schemas.openxmlformats.org/officeDocument/2006/relationships/image" Target="../media/image33.jpeg" /><Relationship Id="rId7" Type="http://schemas.openxmlformats.org/officeDocument/2006/relationships/image" Target="../media/image34.jpeg" /><Relationship Id="rId8" Type="http://schemas.microsoft.com/office/2007/relationships/hdphoto" Target="../media/image35.wdp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36.jpeg" /><Relationship Id="rId3" Type="http://schemas.openxmlformats.org/officeDocument/2006/relationships/image" Target="../media/image31.jpeg" /><Relationship Id="rId4" Type="http://schemas.microsoft.com/office/2007/relationships/hdphoto" Target="../media/image37.wdp" /><Relationship Id="rId5" Type="http://schemas.openxmlformats.org/officeDocument/2006/relationships/image" Target="../media/image38.jpeg" /><Relationship Id="rId6" Type="http://schemas.microsoft.com/office/2007/relationships/hdphoto" Target="../media/image39.wdp" /><Relationship Id="rId7" Type="http://schemas.openxmlformats.org/officeDocument/2006/relationships/image" Target="../media/image34.jpeg" /><Relationship Id="rId8" Type="http://schemas.microsoft.com/office/2007/relationships/hdphoto" Target="../media/image40.wdp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1.jpeg" /><Relationship Id="rId3" Type="http://schemas.microsoft.com/office/2007/relationships/hdphoto" Target="../media/image42.wdp" /><Relationship Id="rId4" Type="http://schemas.openxmlformats.org/officeDocument/2006/relationships/image" Target="../media/image43.jpeg" /><Relationship Id="rId5" Type="http://schemas.openxmlformats.org/officeDocument/2006/relationships/image" Target="../media/image38.jpeg" /><Relationship Id="rId6" Type="http://schemas.microsoft.com/office/2007/relationships/hdphoto" Target="../media/image44.wdp" /><Relationship Id="rId7" Type="http://schemas.openxmlformats.org/officeDocument/2006/relationships/image" Target="../media/image34.jpeg" /><Relationship Id="rId8" Type="http://schemas.microsoft.com/office/2007/relationships/hdphoto" Target="../media/image45.wdp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41.jpeg" /><Relationship Id="rId3" Type="http://schemas.microsoft.com/office/2007/relationships/hdphoto" Target="../media/image46.wdp" /><Relationship Id="rId4" Type="http://schemas.openxmlformats.org/officeDocument/2006/relationships/image" Target="../media/image47.jpeg" /><Relationship Id="rId5" Type="http://schemas.microsoft.com/office/2007/relationships/hdphoto" Target="../media/image48.wdp" /><Relationship Id="rId6" Type="http://schemas.openxmlformats.org/officeDocument/2006/relationships/image" Target="../media/image38.jpeg" /><Relationship Id="rId7" Type="http://schemas.microsoft.com/office/2007/relationships/hdphoto" Target="../media/image49.wdp" /><Relationship Id="rId8" Type="http://schemas.openxmlformats.org/officeDocument/2006/relationships/image" Target="../media/image50.jpe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1.jpeg" /><Relationship Id="rId3" Type="http://schemas.microsoft.com/office/2007/relationships/hdphoto" Target="../media/image52.wdp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3.jpeg" /><Relationship Id="rId3" Type="http://schemas.microsoft.com/office/2007/relationships/hdphoto" Target="../media/image54.wdp" /><Relationship Id="rId4" Type="http://schemas.openxmlformats.org/officeDocument/2006/relationships/image" Target="../media/image55.jpe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6.png" /><Relationship Id="rId4" Type="http://schemas.openxmlformats.org/officeDocument/2006/relationships/image" Target="../media/image57.jpe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1.jpeg" /><Relationship Id="rId4" Type="http://schemas.openxmlformats.org/officeDocument/2006/relationships/image" Target="../media/image2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56.png" /><Relationship Id="rId4" Type="http://schemas.openxmlformats.org/officeDocument/2006/relationships/image" Target="../media/image58.jpeg" /><Relationship Id="rId5" Type="http://schemas.microsoft.com/office/2007/relationships/hdphoto" Target="../media/image59.wdp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56.png" /><Relationship Id="rId4" Type="http://schemas.openxmlformats.org/officeDocument/2006/relationships/image" Target="../media/image58.jpeg" /><Relationship Id="rId5" Type="http://schemas.microsoft.com/office/2007/relationships/hdphoto" Target="../media/image60.wdp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56.png" /><Relationship Id="rId4" Type="http://schemas.openxmlformats.org/officeDocument/2006/relationships/image" Target="../media/image58.jpeg" /><Relationship Id="rId5" Type="http://schemas.microsoft.com/office/2007/relationships/hdphoto" Target="../media/image61.wdp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58.jpeg" /><Relationship Id="rId4" Type="http://schemas.microsoft.com/office/2007/relationships/hdphoto" Target="../media/image62.wdp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.jpeg" /><Relationship Id="rId4" Type="http://schemas.openxmlformats.org/officeDocument/2006/relationships/image" Target="../media/image2.jpe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jpeg" /><Relationship Id="rId3" Type="http://schemas.microsoft.com/office/2007/relationships/hdphoto" Target="../media/image4.wdp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jpeg" /><Relationship Id="rId3" Type="http://schemas.openxmlformats.org/officeDocument/2006/relationships/image" Target="../media/image6.jpe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7.jpeg" /><Relationship Id="rId3" Type="http://schemas.microsoft.com/office/2007/relationships/hdphoto" Target="../media/image8.wdp" /><Relationship Id="rId4" Type="http://schemas.openxmlformats.org/officeDocument/2006/relationships/image" Target="../media/image9.jpeg" /><Relationship Id="rId5" Type="http://schemas.microsoft.com/office/2007/relationships/hdphoto" Target="../media/image10.wdp" /><Relationship Id="rId6" Type="http://schemas.openxmlformats.org/officeDocument/2006/relationships/image" Target="../media/image11.jpeg" /><Relationship Id="rId7" Type="http://schemas.openxmlformats.org/officeDocument/2006/relationships/image" Target="../media/image12.jpeg" /><Relationship Id="rId8" Type="http://schemas.microsoft.com/office/2007/relationships/hdphoto" Target="../media/image13.wdp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image" Target="../media/image14.jpeg" /><Relationship Id="rId3" Type="http://schemas.openxmlformats.org/officeDocument/2006/relationships/image" Target="../media/image9.jpeg" /><Relationship Id="rId4" Type="http://schemas.microsoft.com/office/2007/relationships/hdphoto" Target="../media/image15.wdp" /><Relationship Id="rId5" Type="http://schemas.openxmlformats.org/officeDocument/2006/relationships/image" Target="../media/image16.jpeg" /><Relationship Id="rId6" Type="http://schemas.microsoft.com/office/2007/relationships/hdphoto" Target="../media/image17.wdp" /><Relationship Id="rId7" Type="http://schemas.openxmlformats.org/officeDocument/2006/relationships/image" Target="../media/image12.jpeg" /><Relationship Id="rId8" Type="http://schemas.microsoft.com/office/2007/relationships/hdphoto" Target="../media/image18.wdp" /></Relationships>
</file>

<file path=ppt/slides/slide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760F0B-2C6D-A8FB-2F33-81DC252FD8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26DD4A-ABEB-F023-B7E0-2C69BC540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906A99-F269-5D9B-4AEA-06ABFF4FA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2328" r="28461" b="12328"/>
          <a:stretch>
            <a:fillRect/>
          </a:stretch>
        </p:blipFill>
        <p:spPr>
          <a:xfrm>
            <a:off x="3441183" y="368300"/>
            <a:ext cx="5309634" cy="6121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1534D83-0109-A7E9-E5BF-A789905C4416}"/>
              </a:ext>
            </a:extLst>
          </p:cNvPr>
          <p:cNvSpPr txBox="1"/>
          <p:nvPr/>
        </p:nvSpPr>
        <p:spPr>
          <a:xfrm>
            <a:off x="-5309634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1F8E33-F08D-8F00-6F04-2EAC5965AF31}"/>
              </a:ext>
            </a:extLst>
          </p:cNvPr>
          <p:cNvSpPr txBox="1"/>
          <p:nvPr/>
        </p:nvSpPr>
        <p:spPr>
          <a:xfrm>
            <a:off x="13195199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C8966BC-AC83-196D-EFFD-B267EF31749E}"/>
              </a:ext>
            </a:extLst>
          </p:cNvPr>
          <p:cNvSpPr txBox="1"/>
          <p:nvPr/>
        </p:nvSpPr>
        <p:spPr>
          <a:xfrm>
            <a:off x="13587867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BDD2B8C-659A-26C9-6485-2F012E5C82A1}"/>
              </a:ext>
            </a:extLst>
          </p:cNvPr>
          <p:cNvSpPr txBox="1"/>
          <p:nvPr/>
        </p:nvSpPr>
        <p:spPr>
          <a:xfrm>
            <a:off x="13181637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9991B32-45EF-F4A2-B534-24DAF5C8AB12}"/>
              </a:ext>
            </a:extLst>
          </p:cNvPr>
          <p:cNvSpPr txBox="1"/>
          <p:nvPr/>
        </p:nvSpPr>
        <p:spPr>
          <a:xfrm>
            <a:off x="14876447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2260F31-0AC8-C5BA-3927-AE4850E136D9}"/>
              </a:ext>
            </a:extLst>
          </p:cNvPr>
          <p:cNvSpPr txBox="1"/>
          <p:nvPr/>
        </p:nvSpPr>
        <p:spPr>
          <a:xfrm>
            <a:off x="4774524" y="1497778"/>
            <a:ext cx="31916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Chaînes</a:t>
            </a:r>
            <a:r>
              <a:rPr lang="fr-FR" sz="4000" b="1" i="1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F51E499C-8362-7DC0-5004-F866F8ED95F0}"/>
              </a:ext>
            </a:extLst>
          </p:cNvPr>
          <p:cNvSpPr txBox="1"/>
          <p:nvPr/>
        </p:nvSpPr>
        <p:spPr>
          <a:xfrm>
            <a:off x="4881153" y="1122363"/>
            <a:ext cx="134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les différentes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40B5EE7-7D52-0568-59A6-6EC34A5ABEAC}"/>
              </a:ext>
            </a:extLst>
          </p:cNvPr>
          <p:cNvSpPr txBox="1"/>
          <p:nvPr/>
        </p:nvSpPr>
        <p:spPr>
          <a:xfrm>
            <a:off x="5452820" y="2376857"/>
            <a:ext cx="1846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trophiques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D8C5D35-6C28-4158-0188-ECCE4C045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594" y="5675763"/>
            <a:ext cx="1335406" cy="4698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A951D05-F76A-C348-5DBC-F730D0E2BD2F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270F498-B97E-9E59-E917-B140F5AC5FFC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EFD604-8A0E-5B35-1493-CF6CD672904A}"/>
              </a:ext>
            </a:extLst>
          </p:cNvPr>
          <p:cNvSpPr/>
          <p:nvPr/>
        </p:nvSpPr>
        <p:spPr>
          <a:xfrm>
            <a:off x="0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03A8BF-7C0F-CAA2-200A-16E293D60857}"/>
              </a:ext>
            </a:extLst>
          </p:cNvPr>
          <p:cNvSpPr/>
          <p:nvPr/>
        </p:nvSpPr>
        <p:spPr>
          <a:xfrm>
            <a:off x="8611036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88C905C-C463-483B-A188-EF932C6A6CA2}"/>
              </a:ext>
            </a:extLst>
          </p:cNvPr>
          <p:cNvSpPr/>
          <p:nvPr/>
        </p:nvSpPr>
        <p:spPr>
          <a:xfrm>
            <a:off x="3440137" y="362734"/>
            <a:ext cx="314817" cy="6121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5CF738-B1F7-CBF1-8869-4E5772E0FC70}"/>
              </a:ext>
            </a:extLst>
          </p:cNvPr>
          <p:cNvSpPr/>
          <p:nvPr/>
        </p:nvSpPr>
        <p:spPr>
          <a:xfrm>
            <a:off x="8453627" y="368300"/>
            <a:ext cx="314817" cy="6121400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3E60EA-0278-B10D-36C3-9C34A4496CAB}"/>
              </a:ext>
            </a:extLst>
          </p:cNvPr>
          <p:cNvSpPr/>
          <p:nvPr/>
        </p:nvSpPr>
        <p:spPr>
          <a:xfrm rot="5400000">
            <a:off x="5947402" y="-2143490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81AD2C0-2AD0-D842-03AB-443563FE3A60}"/>
              </a:ext>
            </a:extLst>
          </p:cNvPr>
          <p:cNvSpPr/>
          <p:nvPr/>
        </p:nvSpPr>
        <p:spPr>
          <a:xfrm rot="5400000">
            <a:off x="5947405" y="3668659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BB65A265-D2C5-0B09-B9EC-F2F316D99F04}"/>
              </a:ext>
            </a:extLst>
          </p:cNvPr>
          <p:cNvSpPr txBox="1"/>
          <p:nvPr/>
        </p:nvSpPr>
        <p:spPr>
          <a:xfrm>
            <a:off x="-50266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AE665EE-BA68-DC89-3C33-2DBD0AF46517}"/>
              </a:ext>
            </a:extLst>
          </p:cNvPr>
          <p:cNvSpPr txBox="1"/>
          <p:nvPr/>
        </p:nvSpPr>
        <p:spPr>
          <a:xfrm>
            <a:off x="19398162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761A7391-BAC0-FC55-EC43-B79DEE67495D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5E06EF6-E315-D654-0CF3-326F80E1B41C}"/>
              </a:ext>
            </a:extLst>
          </p:cNvPr>
          <p:cNvSpPr txBox="1"/>
          <p:nvPr/>
        </p:nvSpPr>
        <p:spPr>
          <a:xfrm>
            <a:off x="13134673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98A7EAD-5ECF-65EA-B92D-C7F804D20061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3524720E-022B-6F40-753B-BEC40490FB88}"/>
              </a:ext>
            </a:extLst>
          </p:cNvPr>
          <p:cNvSpPr/>
          <p:nvPr/>
        </p:nvSpPr>
        <p:spPr>
          <a:xfrm>
            <a:off x="5021559" y="3388575"/>
            <a:ext cx="2322871" cy="1085118"/>
          </a:xfrm>
          <a:custGeom>
            <a:rect l="l" t="t" r="r" b="b"/>
            <a:pathLst>
              <a:path w="2401927" h="879358">
                <a:moveTo>
                  <a:pt x="1206569" y="301672"/>
                </a:moveTo>
                <a:lnTo>
                  <a:pt x="1240502" y="511817"/>
                </a:lnTo>
                <a:lnTo>
                  <a:pt x="1172338" y="511817"/>
                </a:lnTo>
                <a:close/>
                <a:moveTo>
                  <a:pt x="663644" y="301672"/>
                </a:moveTo>
                <a:lnTo>
                  <a:pt x="697577" y="511817"/>
                </a:lnTo>
                <a:lnTo>
                  <a:pt x="629413" y="511817"/>
                </a:lnTo>
                <a:close/>
                <a:moveTo>
                  <a:pt x="2002204" y="194218"/>
                </a:moveTo>
                <a:lnTo>
                  <a:pt x="2002204" y="660050"/>
                </a:lnTo>
                <a:lnTo>
                  <a:pt x="2195383" y="660050"/>
                </a:lnTo>
                <a:lnTo>
                  <a:pt x="2195383" y="598435"/>
                </a:lnTo>
                <a:lnTo>
                  <a:pt x="2071855" y="598435"/>
                </a:lnTo>
                <a:lnTo>
                  <a:pt x="2071855" y="452286"/>
                </a:lnTo>
                <a:lnTo>
                  <a:pt x="2176630" y="452286"/>
                </a:lnTo>
                <a:lnTo>
                  <a:pt x="2176630" y="391862"/>
                </a:lnTo>
                <a:lnTo>
                  <a:pt x="2071855" y="391862"/>
                </a:lnTo>
                <a:lnTo>
                  <a:pt x="2071855" y="255833"/>
                </a:lnTo>
                <a:lnTo>
                  <a:pt x="2193597" y="255833"/>
                </a:lnTo>
                <a:lnTo>
                  <a:pt x="2193597" y="194218"/>
                </a:lnTo>
                <a:close/>
                <a:moveTo>
                  <a:pt x="1716454" y="194218"/>
                </a:moveTo>
                <a:lnTo>
                  <a:pt x="1716454" y="660050"/>
                </a:lnTo>
                <a:lnTo>
                  <a:pt x="1784320" y="660050"/>
                </a:lnTo>
                <a:lnTo>
                  <a:pt x="1784320" y="400494"/>
                </a:lnTo>
                <a:cubicBezTo>
                  <a:pt x="1784320" y="392358"/>
                  <a:pt x="1782831" y="381146"/>
                  <a:pt x="1779855" y="366859"/>
                </a:cubicBezTo>
                <a:lnTo>
                  <a:pt x="1891476" y="660050"/>
                </a:lnTo>
                <a:lnTo>
                  <a:pt x="1952495" y="660050"/>
                </a:lnTo>
                <a:lnTo>
                  <a:pt x="1952495" y="194218"/>
                </a:lnTo>
                <a:lnTo>
                  <a:pt x="1884630" y="194218"/>
                </a:lnTo>
                <a:lnTo>
                  <a:pt x="1884630" y="447821"/>
                </a:lnTo>
                <a:cubicBezTo>
                  <a:pt x="1884630" y="455957"/>
                  <a:pt x="1886118" y="467169"/>
                  <a:pt x="1889095" y="481456"/>
                </a:cubicBezTo>
                <a:lnTo>
                  <a:pt x="1777473" y="194218"/>
                </a:lnTo>
                <a:close/>
                <a:moveTo>
                  <a:pt x="1584295" y="194218"/>
                </a:moveTo>
                <a:lnTo>
                  <a:pt x="1584295" y="660050"/>
                </a:lnTo>
                <a:lnTo>
                  <a:pt x="1653946" y="660050"/>
                </a:lnTo>
                <a:lnTo>
                  <a:pt x="1653946" y="194218"/>
                </a:lnTo>
                <a:close/>
                <a:moveTo>
                  <a:pt x="1358076" y="194218"/>
                </a:moveTo>
                <a:lnTo>
                  <a:pt x="1358076" y="257024"/>
                </a:lnTo>
                <a:lnTo>
                  <a:pt x="1478031" y="257024"/>
                </a:lnTo>
                <a:lnTo>
                  <a:pt x="1347658" y="622843"/>
                </a:lnTo>
                <a:lnTo>
                  <a:pt x="1347658" y="660050"/>
                </a:lnTo>
                <a:lnTo>
                  <a:pt x="1561673" y="660050"/>
                </a:lnTo>
                <a:lnTo>
                  <a:pt x="1561673" y="597245"/>
                </a:lnTo>
                <a:lnTo>
                  <a:pt x="1431002" y="597245"/>
                </a:lnTo>
                <a:lnTo>
                  <a:pt x="1561077" y="234402"/>
                </a:lnTo>
                <a:lnTo>
                  <a:pt x="1561077" y="194218"/>
                </a:lnTo>
                <a:close/>
                <a:moveTo>
                  <a:pt x="853846" y="194218"/>
                </a:moveTo>
                <a:cubicBezTo>
                  <a:pt x="825668" y="194218"/>
                  <a:pt x="811579" y="208506"/>
                  <a:pt x="811579" y="237081"/>
                </a:cubicBezTo>
                <a:lnTo>
                  <a:pt x="811579" y="617485"/>
                </a:lnTo>
                <a:cubicBezTo>
                  <a:pt x="811579" y="645862"/>
                  <a:pt x="825370" y="660050"/>
                  <a:pt x="852953" y="660050"/>
                </a:cubicBezTo>
                <a:lnTo>
                  <a:pt x="999400" y="660050"/>
                </a:lnTo>
                <a:cubicBezTo>
                  <a:pt x="1027777" y="660050"/>
                  <a:pt x="1041965" y="645862"/>
                  <a:pt x="1041965" y="617485"/>
                </a:cubicBezTo>
                <a:lnTo>
                  <a:pt x="1041965" y="410614"/>
                </a:lnTo>
                <a:lnTo>
                  <a:pt x="920223" y="410614"/>
                </a:lnTo>
                <a:lnTo>
                  <a:pt x="920223" y="469848"/>
                </a:lnTo>
                <a:lnTo>
                  <a:pt x="972016" y="469848"/>
                </a:lnTo>
                <a:lnTo>
                  <a:pt x="972016" y="600221"/>
                </a:lnTo>
                <a:lnTo>
                  <a:pt x="881230" y="600221"/>
                </a:lnTo>
                <a:lnTo>
                  <a:pt x="881230" y="254047"/>
                </a:lnTo>
                <a:lnTo>
                  <a:pt x="972016" y="254047"/>
                </a:lnTo>
                <a:lnTo>
                  <a:pt x="972016" y="336498"/>
                </a:lnTo>
                <a:lnTo>
                  <a:pt x="1041965" y="336498"/>
                </a:lnTo>
                <a:lnTo>
                  <a:pt x="1041965" y="237081"/>
                </a:lnTo>
                <a:cubicBezTo>
                  <a:pt x="1041965" y="208506"/>
                  <a:pt x="1027777" y="194218"/>
                  <a:pt x="999400" y="194218"/>
                </a:cubicBezTo>
                <a:close/>
                <a:moveTo>
                  <a:pt x="221029" y="194218"/>
                </a:moveTo>
                <a:lnTo>
                  <a:pt x="221029" y="660050"/>
                </a:lnTo>
                <a:lnTo>
                  <a:pt x="288002" y="660050"/>
                </a:lnTo>
                <a:lnTo>
                  <a:pt x="288002" y="430260"/>
                </a:lnTo>
                <a:cubicBezTo>
                  <a:pt x="288002" y="418552"/>
                  <a:pt x="286613" y="401685"/>
                  <a:pt x="283834" y="379658"/>
                </a:cubicBezTo>
                <a:lnTo>
                  <a:pt x="344259" y="617485"/>
                </a:lnTo>
                <a:lnTo>
                  <a:pt x="379680" y="617485"/>
                </a:lnTo>
                <a:lnTo>
                  <a:pt x="439806" y="379658"/>
                </a:lnTo>
                <a:cubicBezTo>
                  <a:pt x="437028" y="401288"/>
                  <a:pt x="435639" y="418155"/>
                  <a:pt x="435639" y="430260"/>
                </a:cubicBezTo>
                <a:lnTo>
                  <a:pt x="435639" y="660050"/>
                </a:lnTo>
                <a:lnTo>
                  <a:pt x="502612" y="660050"/>
                </a:lnTo>
                <a:lnTo>
                  <a:pt x="502612" y="194218"/>
                </a:lnTo>
                <a:lnTo>
                  <a:pt x="436830" y="194218"/>
                </a:lnTo>
                <a:lnTo>
                  <a:pt x="363606" y="451691"/>
                </a:lnTo>
                <a:cubicBezTo>
                  <a:pt x="362416" y="460819"/>
                  <a:pt x="361820" y="467863"/>
                  <a:pt x="361820" y="472824"/>
                </a:cubicBezTo>
                <a:cubicBezTo>
                  <a:pt x="361424" y="461513"/>
                  <a:pt x="360828" y="454469"/>
                  <a:pt x="360034" y="451691"/>
                </a:cubicBezTo>
                <a:lnTo>
                  <a:pt x="286811" y="194218"/>
                </a:lnTo>
                <a:close/>
                <a:moveTo>
                  <a:pt x="1170552" y="193623"/>
                </a:moveTo>
                <a:lnTo>
                  <a:pt x="1080363" y="658860"/>
                </a:lnTo>
                <a:lnTo>
                  <a:pt x="1080363" y="660050"/>
                </a:lnTo>
                <a:lnTo>
                  <a:pt x="1149121" y="660050"/>
                </a:lnTo>
                <a:lnTo>
                  <a:pt x="1163111" y="571646"/>
                </a:lnTo>
                <a:lnTo>
                  <a:pt x="1250324" y="571646"/>
                </a:lnTo>
                <a:lnTo>
                  <a:pt x="1264314" y="660050"/>
                </a:lnTo>
                <a:lnTo>
                  <a:pt x="1333370" y="660050"/>
                </a:lnTo>
                <a:lnTo>
                  <a:pt x="1243776" y="193623"/>
                </a:lnTo>
                <a:close/>
                <a:moveTo>
                  <a:pt x="627627" y="193623"/>
                </a:moveTo>
                <a:lnTo>
                  <a:pt x="537438" y="658860"/>
                </a:lnTo>
                <a:lnTo>
                  <a:pt x="537438" y="660050"/>
                </a:lnTo>
                <a:lnTo>
                  <a:pt x="606196" y="660050"/>
                </a:lnTo>
                <a:lnTo>
                  <a:pt x="620186" y="571646"/>
                </a:lnTo>
                <a:lnTo>
                  <a:pt x="707399" y="571646"/>
                </a:lnTo>
                <a:lnTo>
                  <a:pt x="721389" y="660050"/>
                </a:lnTo>
                <a:lnTo>
                  <a:pt x="790445" y="660050"/>
                </a:lnTo>
                <a:lnTo>
                  <a:pt x="700851" y="193623"/>
                </a:lnTo>
                <a:close/>
                <a:moveTo>
                  <a:pt x="0" y="0"/>
                </a:moveTo>
                <a:lnTo>
                  <a:pt x="2401927" y="0"/>
                </a:lnTo>
                <a:lnTo>
                  <a:pt x="2401927" y="879358"/>
                </a:lnTo>
                <a:lnTo>
                  <a:pt x="0" y="879358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474793C-12B6-A6B6-9C7B-D9A842921D1D}"/>
              </a:ext>
            </a:extLst>
          </p:cNvPr>
          <p:cNvSpPr txBox="1"/>
          <p:nvPr/>
        </p:nvSpPr>
        <p:spPr>
          <a:xfrm>
            <a:off x="12357871" y="6192852"/>
            <a:ext cx="7040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i="0">
                <a:solidFill>
                  <a:schemeClr val="bg1"/>
                </a:solidFill>
                <a:effectLst/>
                <a:latin typeface="Bahnschrift SemiBold" panose="020b0502040204020203" pitchFamily="34" charset="0"/>
              </a:rPr>
              <a:t>Une chaîne trophique parasitaire</a:t>
            </a:r>
            <a:endParaRPr lang="fr-FR" sz="360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84C005-EAFF-7929-DE09-A34C97EAE6B5}"/>
              </a:ext>
            </a:extLst>
          </p:cNvPr>
          <p:cNvSpPr txBox="1"/>
          <p:nvPr/>
        </p:nvSpPr>
        <p:spPr>
          <a:xfrm>
            <a:off x="5141638" y="4661133"/>
            <a:ext cx="213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Promo ezasa</a:t>
            </a:r>
            <a:endParaRPr lang="fr-FR" sz="360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02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34FE24-4580-105A-8DAE-5CA817CCF646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DF9F3E9E-4720-B1EA-EE87-0904DD3BF5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2137569" y="1282699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141D2F4A-5844-9966-D575-AD29DEDDD0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4849019" y="1282419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4686C38-07D0-F984-DFF8-EAD89B76EA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-608806" y="1282699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0329F26-EBB4-F212-6F41-C15E3C01F8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7633494" y="1282699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427FAF43-7579-E8C8-4AD7-5660163FC4D0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8C2830-AE69-A96E-B514-7BE80B426657}"/>
              </a:ext>
            </a:extLst>
          </p:cNvPr>
          <p:cNvSpPr/>
          <p:nvPr/>
        </p:nvSpPr>
        <p:spPr>
          <a:xfrm>
            <a:off x="-1724297" y="5105401"/>
            <a:ext cx="1562159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1D9D865-0068-A05A-8CEC-D764CF74A8FC}"/>
              </a:ext>
            </a:extLst>
          </p:cNvPr>
          <p:cNvSpPr txBox="1"/>
          <p:nvPr/>
        </p:nvSpPr>
        <p:spPr>
          <a:xfrm>
            <a:off x="4715511" y="866921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 Secondaire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C15536-D434-EE11-2B0A-63C3F50AAE05}"/>
              </a:ext>
            </a:extLst>
          </p:cNvPr>
          <p:cNvSpPr txBox="1"/>
          <p:nvPr/>
        </p:nvSpPr>
        <p:spPr>
          <a:xfrm>
            <a:off x="5174272" y="5320534"/>
            <a:ext cx="19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      Mésange </a:t>
            </a:r>
          </a:p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(petit carnivore)</a:t>
            </a:r>
          </a:p>
        </p:txBody>
      </p:sp>
    </p:spTree>
    <p:extLst>
      <p:ext uri="{BB962C8B-B14F-4D97-AF65-F5344CB8AC3E}">
        <p14:creationId xmlns:p14="http://schemas.microsoft.com/office/powerpoint/2010/main" val="3901953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1250">
        <p159:morph option="byObject"/>
      </p:transition>
    </mc:Choice>
    <mc:Fallback>
      <p:transition spd="slow">
        <p:fade/>
      </p:transition>
    </mc:Fallback>
  </mc:AlternateContent>
  <p:timing/>
</p:sld>
</file>

<file path=ppt/slides/slide1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0A25E-CC23-4873-503C-71951216EA27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64F842DD-0A60-63D3-6856-85684C2B79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-610394" y="1282699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B5DA646C-343F-C5D5-1525-AE7ABC4E264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2101056" y="1282419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D2C42E6F-F609-1690-1B9E-35830D3ECB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-3356769" y="1282699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8339267D-043D-47E6-2496-AD3F306C14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4885531" y="1282699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A6826C98-93D6-AAB5-E711-A1A9DBFC33CE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DBC33A0-CBA8-8263-EC7C-E5E595BE347B}"/>
              </a:ext>
            </a:extLst>
          </p:cNvPr>
          <p:cNvSpPr/>
          <p:nvPr/>
        </p:nvSpPr>
        <p:spPr>
          <a:xfrm>
            <a:off x="-1802674" y="5105401"/>
            <a:ext cx="15699967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8FEF714-4773-A72C-4766-6ACE19C7B1A9}"/>
              </a:ext>
            </a:extLst>
          </p:cNvPr>
          <p:cNvSpPr txBox="1"/>
          <p:nvPr/>
        </p:nvSpPr>
        <p:spPr>
          <a:xfrm>
            <a:off x="4849019" y="866920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 Tertiaire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A946D3A-B978-D59F-251F-EF5E1C871865}"/>
              </a:ext>
            </a:extLst>
          </p:cNvPr>
          <p:cNvSpPr txBox="1"/>
          <p:nvPr/>
        </p:nvSpPr>
        <p:spPr>
          <a:xfrm>
            <a:off x="5095020" y="5320674"/>
            <a:ext cx="207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           Buse</a:t>
            </a:r>
          </a:p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 (grand prédateur)</a:t>
            </a:r>
          </a:p>
        </p:txBody>
      </p:sp>
    </p:spTree>
    <p:extLst>
      <p:ext uri="{BB962C8B-B14F-4D97-AF65-F5344CB8AC3E}">
        <p14:creationId xmlns:p14="http://schemas.microsoft.com/office/powerpoint/2010/main" val="1759119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1250">
        <p159:morph option="byObject"/>
      </p:transition>
    </mc:Choice>
    <mc:Fallback>
      <p:transition spd="slow">
        <p:fade/>
      </p:transition>
    </mc:Fallback>
  </mc:AlternateContent>
  <p:timing/>
</p:sld>
</file>

<file path=ppt/slides/slide1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AC7A9B-4104-DA56-0211-045FA78A62A1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1CAE84-136D-1DFF-F37A-FBE784BEC961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941D29-FF6D-BAD5-F032-3EBC5C6C7153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>
                <a:latin typeface="Arial Black" panose="020b0a04020102020204" pitchFamily="34" charset="0"/>
              </a:rPr>
              <a:t>Chaîne trophique   aquatique :</a:t>
            </a:r>
          </a:p>
          <a:p>
            <a:pPr algn="ctr"/>
            <a:r>
              <a:rPr lang="fr-FR" sz="4000">
                <a:latin typeface="Arial Black" panose="020b0a04020102020204" pitchFamily="34" charset="0"/>
              </a:rPr>
              <a:t>       </a:t>
            </a:r>
            <a:r>
              <a:rPr lang="fr-FR" sz="4000">
                <a:latin typeface="Agency FB" panose="020b0503020202020204" pitchFamily="34" charset="0"/>
              </a:rPr>
              <a:t>l'océan</a:t>
            </a:r>
            <a:endParaRPr lang="fr-FR" sz="2800">
              <a:latin typeface="Agency FB" panose="020b05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34AC87-8FD1-05FE-A97A-03D535F1698C}"/>
              </a:ext>
            </a:extLst>
          </p:cNvPr>
          <p:cNvSpPr/>
          <p:nvPr/>
        </p:nvSpPr>
        <p:spPr>
          <a:xfrm>
            <a:off x="5974933" y="2851266"/>
            <a:ext cx="2235200" cy="2162628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A22741-96CA-B425-D154-0F4AA909F1C3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5453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1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0879F4-2DFC-64C2-78B9-3B66DBD01979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87F8DC2-8546-239F-C7D8-4732D330A0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7632699" y="128242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3A3A1B4C-E42F-CDB6-73E4-FE4191EFA75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10380663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6C399F75-7197-A85E-98FE-9DABDDA817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>
            <a:fillRect/>
          </a:stretch>
        </p:blipFill>
        <p:spPr>
          <a:xfrm>
            <a:off x="4886325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AE26F77E-C1FB-3F62-9DA6-6D3B5357BD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13128625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69A37174-B7C2-1C5C-73C3-22D21E076EF0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B71F44EF-52F8-E7D8-3B1C-7A9A0E9CA17E}"/>
              </a:ext>
            </a:extLst>
          </p:cNvPr>
          <p:cNvSpPr/>
          <p:nvPr/>
        </p:nvSpPr>
        <p:spPr>
          <a:xfrm>
            <a:off x="-1479867" y="5105401"/>
            <a:ext cx="15377161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7CB8F5B-54FA-528F-3B85-5C15263A0B8F}"/>
              </a:ext>
            </a:extLst>
          </p:cNvPr>
          <p:cNvSpPr txBox="1"/>
          <p:nvPr/>
        </p:nvSpPr>
        <p:spPr>
          <a:xfrm>
            <a:off x="4652963" y="102081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Phytoplancton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1946C4E-5591-E9EE-796C-26B1C9D50506}"/>
              </a:ext>
            </a:extLst>
          </p:cNvPr>
          <p:cNvSpPr txBox="1"/>
          <p:nvPr/>
        </p:nvSpPr>
        <p:spPr>
          <a:xfrm>
            <a:off x="5013323" y="5237025"/>
            <a:ext cx="2492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         Producteur microscopique utilisant la lumière du soleil.</a:t>
            </a:r>
          </a:p>
        </p:txBody>
      </p:sp>
    </p:spTree>
    <p:extLst>
      <p:ext uri="{BB962C8B-B14F-4D97-AF65-F5344CB8AC3E}">
        <p14:creationId xmlns:p14="http://schemas.microsoft.com/office/powerpoint/2010/main" val="37835493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1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00B298-8703-DD78-BA65-F741D1B1E485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A54B8E3-6BF6-7DCD-75D3-8A37264B69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4920456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85B89F31-1D22-1406-3378-09FFE6C510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7668420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7B157C5-C36B-9781-09B1-ED998F6F44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>
            <a:fillRect/>
          </a:stretch>
        </p:blipFill>
        <p:spPr>
          <a:xfrm>
            <a:off x="2174082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301824B7-FA13-E68C-FDB0-278046FD03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10416382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20E08672-F120-8B3E-770C-8A111191B0CF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A025D32B-D79F-B1B4-0983-5DFA29C017AB}"/>
              </a:ext>
            </a:extLst>
          </p:cNvPr>
          <p:cNvSpPr/>
          <p:nvPr/>
        </p:nvSpPr>
        <p:spPr>
          <a:xfrm>
            <a:off x="-1672046" y="5105401"/>
            <a:ext cx="1556934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813115-B224-9A61-F301-64FF7EF56B49}"/>
              </a:ext>
            </a:extLst>
          </p:cNvPr>
          <p:cNvSpPr txBox="1"/>
          <p:nvPr/>
        </p:nvSpPr>
        <p:spPr>
          <a:xfrm>
            <a:off x="4829179" y="102095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Zooplancton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3473C08-13B1-F97F-7AC4-E4BB7EC9D803}"/>
              </a:ext>
            </a:extLst>
          </p:cNvPr>
          <p:cNvSpPr txBox="1"/>
          <p:nvPr/>
        </p:nvSpPr>
        <p:spPr>
          <a:xfrm>
            <a:off x="4922044" y="5236885"/>
            <a:ext cx="2936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Consommateur primaire</a:t>
            </a:r>
          </a:p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 (se nourrit des phytoplancton).</a:t>
            </a:r>
          </a:p>
        </p:txBody>
      </p:sp>
    </p:spTree>
    <p:extLst>
      <p:ext uri="{BB962C8B-B14F-4D97-AF65-F5344CB8AC3E}">
        <p14:creationId xmlns:p14="http://schemas.microsoft.com/office/powerpoint/2010/main" val="3242697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929BA-AA0A-631D-EEE4-E960861FF2BA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633658C-C613-2D08-73E5-CA4762301E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2162969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CF7DDC03-3790-6DBF-A565-4F54407863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4910933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63DC006-3241-0047-1A56-BC37274159D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>
            <a:fillRect/>
          </a:stretch>
        </p:blipFill>
        <p:spPr>
          <a:xfrm>
            <a:off x="-583405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5779E0A6-48CD-7470-A3F7-61B0FEEED3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7658895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FAA0092A-1477-7BC4-A662-B068A47B1802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EEC3131-4325-DD32-6861-C279FA8A1509}"/>
              </a:ext>
            </a:extLst>
          </p:cNvPr>
          <p:cNvSpPr/>
          <p:nvPr/>
        </p:nvSpPr>
        <p:spPr>
          <a:xfrm>
            <a:off x="-1672046" y="5105401"/>
            <a:ext cx="1556934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A5FE535-AD60-4F2F-AC8E-C67B9CDD3188}"/>
              </a:ext>
            </a:extLst>
          </p:cNvPr>
          <p:cNvSpPr txBox="1"/>
          <p:nvPr/>
        </p:nvSpPr>
        <p:spPr>
          <a:xfrm>
            <a:off x="4829179" y="1020950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Petit poisson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DECF02-83D4-9D04-F0A1-C30EC696C00A}"/>
              </a:ext>
            </a:extLst>
          </p:cNvPr>
          <p:cNvSpPr txBox="1"/>
          <p:nvPr/>
        </p:nvSpPr>
        <p:spPr>
          <a:xfrm>
            <a:off x="4922045" y="5236885"/>
            <a:ext cx="261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Consommateur secondaire (se nourrit de zooplancton).</a:t>
            </a:r>
          </a:p>
        </p:txBody>
      </p:sp>
    </p:spTree>
    <p:extLst>
      <p:ext uri="{BB962C8B-B14F-4D97-AF65-F5344CB8AC3E}">
        <p14:creationId xmlns:p14="http://schemas.microsoft.com/office/powerpoint/2010/main" val="2352610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265F2E-7222-41E4-C3FD-0DD3F97837C8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A932415B-FB73-3C70-6D68-218516201C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9" t="5744" r="19795" b="-8"/>
          <a:stretch>
            <a:fillRect/>
          </a:stretch>
        </p:blipFill>
        <p:spPr>
          <a:xfrm>
            <a:off x="-573881" y="1282560"/>
            <a:ext cx="2493963" cy="429288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04FF084A-586C-E469-AA8F-683695BB09C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24" r="16307"/>
          <a:stretch>
            <a:fillRect/>
          </a:stretch>
        </p:blipFill>
        <p:spPr>
          <a:xfrm>
            <a:off x="2174083" y="128256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864306E3-2465-6941-4BB5-89877E8F2A4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449" r="30449"/>
          <a:stretch>
            <a:fillRect/>
          </a:stretch>
        </p:blipFill>
        <p:spPr>
          <a:xfrm>
            <a:off x="-3320255" y="128284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FF6B704F-5B67-B210-348F-889C7172635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5" t="7" r="19567" b="-7"/>
          <a:stretch>
            <a:fillRect/>
          </a:stretch>
        </p:blipFill>
        <p:spPr>
          <a:xfrm>
            <a:off x="4922045" y="128284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54203396-AB9A-828C-C734-2ACA44DE811F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12BEFF4F-853F-716C-8D1E-67393E219A18}"/>
              </a:ext>
            </a:extLst>
          </p:cNvPr>
          <p:cNvSpPr/>
          <p:nvPr/>
        </p:nvSpPr>
        <p:spPr>
          <a:xfrm>
            <a:off x="-1672046" y="5105401"/>
            <a:ext cx="15569340" cy="245364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3101215-7804-5910-B123-CEEF88D8784F}"/>
              </a:ext>
            </a:extLst>
          </p:cNvPr>
          <p:cNvSpPr txBox="1"/>
          <p:nvPr/>
        </p:nvSpPr>
        <p:spPr>
          <a:xfrm>
            <a:off x="5313606" y="1020950"/>
            <a:ext cx="1679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Requin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2940E6-0AB1-16AA-5B02-0C9003528188}"/>
              </a:ext>
            </a:extLst>
          </p:cNvPr>
          <p:cNvSpPr txBox="1"/>
          <p:nvPr/>
        </p:nvSpPr>
        <p:spPr>
          <a:xfrm>
            <a:off x="4862513" y="5236885"/>
            <a:ext cx="2613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Consommateur tertiaire (prédateur au sommet de la chaîne).</a:t>
            </a:r>
          </a:p>
        </p:txBody>
      </p:sp>
    </p:spTree>
    <p:extLst>
      <p:ext uri="{BB962C8B-B14F-4D97-AF65-F5344CB8AC3E}">
        <p14:creationId xmlns:p14="http://schemas.microsoft.com/office/powerpoint/2010/main" val="20173772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1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EBC30-F44B-855A-A27F-EA2F2C3F4DC6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7DFBE4-11DD-B298-C748-CB80003CD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B67E6C-8426-5C97-B2EB-5205C99B5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6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7" b="10097"/>
          <a:stretch>
            <a:fillRect/>
          </a:stretch>
        </p:blipFill>
        <p:spPr>
          <a:xfrm>
            <a:off x="334963" y="365125"/>
            <a:ext cx="11522075" cy="61277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25998F3-FE25-0CD2-8F13-A250B1842544}"/>
              </a:ext>
            </a:extLst>
          </p:cNvPr>
          <p:cNvSpPr txBox="1"/>
          <p:nvPr/>
        </p:nvSpPr>
        <p:spPr>
          <a:xfrm>
            <a:off x="539262" y="2837463"/>
            <a:ext cx="470095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b="1">
                <a:solidFill>
                  <a:schemeClr val="bg1"/>
                </a:solidFill>
                <a:latin typeface="Baskerville Old Face" panose="02020602080505020303" pitchFamily="18" charset="0"/>
              </a:rPr>
              <a:t>Les chaînes </a:t>
            </a:r>
            <a:r>
              <a:rPr lang="fr-FR" sz="4400" b="1">
                <a:solidFill>
                  <a:schemeClr val="bg1"/>
                </a:solidFill>
                <a:latin typeface="Baskerville Old Face" panose="02020602080505020303" pitchFamily="18" charset="0"/>
              </a:rPr>
              <a:t>interconnectées pour une réalité complexe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9C46EB-5D40-71D5-8731-9FC9B976D3EB}"/>
              </a:ext>
            </a:extLst>
          </p:cNvPr>
          <p:cNvSpPr/>
          <p:nvPr/>
        </p:nvSpPr>
        <p:spPr>
          <a:xfrm>
            <a:off x="7631723" y="2233246"/>
            <a:ext cx="3499339" cy="4624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1AD77-C53B-761F-221A-39939BCCC1D6}"/>
              </a:ext>
            </a:extLst>
          </p:cNvPr>
          <p:cNvSpPr/>
          <p:nvPr/>
        </p:nvSpPr>
        <p:spPr>
          <a:xfrm>
            <a:off x="7631723" y="1866378"/>
            <a:ext cx="3499339" cy="47598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D9B298-0FF1-2019-7770-AD4AC73BF479}"/>
              </a:ext>
            </a:extLst>
          </p:cNvPr>
          <p:cNvSpPr txBox="1"/>
          <p:nvPr/>
        </p:nvSpPr>
        <p:spPr>
          <a:xfrm>
            <a:off x="7631723" y="2492679"/>
            <a:ext cx="349933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latin typeface="Agency FB" panose="020b0503020202020204" pitchFamily="34" charset="0"/>
              </a:rPr>
              <a:t>Interconnexion</a:t>
            </a:r>
          </a:p>
          <a:p>
            <a:r>
              <a:rPr lang="fr-FR" sz="2400">
                <a:latin typeface="Baskerville Old Face" panose="02020602080505020303" pitchFamily="18" charset="0"/>
              </a:rPr>
              <a:t>Contrairement à une chaîne linéaire, un réseau trophique montre que la plupart des organismes ont plusieurs sources de nourriture et sont consommés par plusieurs prédateurs. C'est une représentation plus réaliste.</a:t>
            </a:r>
          </a:p>
        </p:txBody>
      </p:sp>
    </p:spTree>
    <p:extLst>
      <p:ext uri="{BB962C8B-B14F-4D97-AF65-F5344CB8AC3E}">
        <p14:creationId xmlns:p14="http://schemas.microsoft.com/office/powerpoint/2010/main" val="13689365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1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43FD1-E3D9-B524-8BD4-5F07BE4F4408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4B3A3D-DBF7-9710-5872-63F91C9CF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B34365-04C1-3498-451F-AA12EC578E19}"/>
              </a:ext>
            </a:extLst>
          </p:cNvPr>
          <p:cNvSpPr/>
          <p:nvPr/>
        </p:nvSpPr>
        <p:spPr>
          <a:xfrm>
            <a:off x="334962" y="3269292"/>
            <a:ext cx="11522075" cy="3220407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49ED9927-B2B2-1B49-8096-E008771F6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1000"/>
                    </a14:imgEffect>
                    <a14:imgEffect>
                      <a14:saturation sat="99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882" b="30882"/>
          <a:stretch>
            <a:fillRect/>
          </a:stretch>
        </p:blipFill>
        <p:spPr>
          <a:xfrm>
            <a:off x="334962" y="333375"/>
            <a:ext cx="11522074" cy="2935916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92961AA-58C7-9154-2207-6F85AFFF6A28}"/>
              </a:ext>
            </a:extLst>
          </p:cNvPr>
          <p:cNvSpPr txBox="1"/>
          <p:nvPr/>
        </p:nvSpPr>
        <p:spPr>
          <a:xfrm>
            <a:off x="551145" y="3594970"/>
            <a:ext cx="5373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Baskerville Old Face" panose="02020602080505020303" pitchFamily="18" charset="0"/>
              </a:rPr>
              <a:t>Un renard peut manger des lapins, des souris et des baies. Le lapin peut être mangé par le renard, l'aigle ou le loup. Ces multiples liens créent un "réseau".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6A5FF55-C654-DD7B-2653-CA2ABA5422B5}"/>
              </a:ext>
            </a:extLst>
          </p:cNvPr>
          <p:cNvSpPr txBox="1"/>
          <p:nvPr/>
        </p:nvSpPr>
        <p:spPr>
          <a:xfrm>
            <a:off x="676405" y="860919"/>
            <a:ext cx="5198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>
                <a:solidFill>
                  <a:schemeClr val="bg1"/>
                </a:solidFill>
                <a:latin typeface="Agency FB" panose="020b0503020202020204" pitchFamily="34" charset="0"/>
              </a:rPr>
              <a:t>Multiples relations</a:t>
            </a:r>
            <a:endParaRPr lang="fr-FR" sz="54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90F62-B47E-E15C-FE09-D7453C4B55A0}"/>
              </a:ext>
            </a:extLst>
          </p:cNvPr>
          <p:cNvSpPr/>
          <p:nvPr/>
        </p:nvSpPr>
        <p:spPr>
          <a:xfrm>
            <a:off x="7540283" y="1463039"/>
            <a:ext cx="3474720" cy="341844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A45FECA-AED8-C564-0CAC-316DDD609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75" y="1758984"/>
            <a:ext cx="2889766" cy="287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271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1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CD5CB5-CBB7-2287-928F-6DA63DD6DDD2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755F4AC-B454-B5D9-F7B4-6BFA16F34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1088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30E73D1-BF2F-B118-1FA3-E59D5C9310C3}"/>
              </a:ext>
            </a:extLst>
          </p:cNvPr>
          <p:cNvSpPr txBox="1"/>
          <p:nvPr/>
        </p:nvSpPr>
        <p:spPr>
          <a:xfrm>
            <a:off x="7912057" y="886973"/>
            <a:ext cx="427994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Arial Black" panose="020b0a04020102020204" pitchFamily="34" charset="0"/>
              </a:rPr>
              <a:t>Conclusion: </a:t>
            </a:r>
          </a:p>
          <a:p>
            <a:r>
              <a:rPr lang="fr-FR" sz="3200">
                <a:solidFill>
                  <a:schemeClr val="bg1"/>
                </a:solidFill>
                <a:latin typeface="Arial Black" panose="020b0a04020102020204" pitchFamily="34" charset="0"/>
              </a:rPr>
              <a:t>préserver </a:t>
            </a:r>
          </a:p>
          <a:p>
            <a:r>
              <a:rPr lang="fr-FR" sz="3200">
                <a:solidFill>
                  <a:schemeClr val="bg1"/>
                </a:solidFill>
                <a:latin typeface="Arial Black" panose="020b0a04020102020204" pitchFamily="34" charset="0"/>
              </a:rPr>
              <a:t>l'interdépendance </a:t>
            </a:r>
          </a:p>
          <a:p>
            <a:r>
              <a:rPr lang="fr-FR" sz="3200">
                <a:solidFill>
                  <a:schemeClr val="bg1"/>
                </a:solidFill>
                <a:latin typeface="Arial Black" panose="020b0a04020102020204" pitchFamily="34" charset="0"/>
              </a:rPr>
              <a:t>du vivant</a:t>
            </a:r>
            <a:endParaRPr lang="fr-FR" sz="28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E7B17CA-2EF6-56C7-739F-59D0C1F8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7" t="12317" r="247" b="32367"/>
          <a:stretch>
            <a:fillRect/>
          </a:stretch>
        </p:blipFill>
        <p:spPr>
          <a:xfrm>
            <a:off x="705394" y="591367"/>
            <a:ext cx="6975566" cy="3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3090"/>
      </p:ext>
    </p:extLst>
  </p:cSld>
  <p:clrMapOvr>
    <a:masterClrMapping/>
  </p:clrMapOvr>
  <p:transition spd="slow">
    <p:push dir="r"/>
  </p:transition>
  <p:timing/>
</p:sld>
</file>

<file path=ppt/slides/slide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90D207-033B-40DC-9A1D-A6829D05AFC1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92DEC-B6C8-6EFC-224C-5F31E4C93A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55D2A74-622C-73FA-BEA1-D009246D0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D41BFE-8DED-06F7-7883-45FFA1637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162854-16D4-A2FA-05A0-6C89BFE30CE5}"/>
              </a:ext>
            </a:extLst>
          </p:cNvPr>
          <p:cNvSpPr txBox="1"/>
          <p:nvPr/>
        </p:nvSpPr>
        <p:spPr>
          <a:xfrm>
            <a:off x="7863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4AC87C-F5D9-B282-0682-5B6AD8B81B1A}"/>
              </a:ext>
            </a:extLst>
          </p:cNvPr>
          <p:cNvSpPr txBox="1"/>
          <p:nvPr/>
        </p:nvSpPr>
        <p:spPr>
          <a:xfrm>
            <a:off x="6835936" y="2540139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DCF669D-76FF-80AD-0FE1-28540BA58388}"/>
              </a:ext>
            </a:extLst>
          </p:cNvPr>
          <p:cNvSpPr txBox="1"/>
          <p:nvPr/>
        </p:nvSpPr>
        <p:spPr>
          <a:xfrm>
            <a:off x="7228603" y="321001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D15165-683A-4027-DC62-5B5A933FEA69}"/>
              </a:ext>
            </a:extLst>
          </p:cNvPr>
          <p:cNvSpPr txBox="1"/>
          <p:nvPr/>
        </p:nvSpPr>
        <p:spPr>
          <a:xfrm>
            <a:off x="6822374" y="3939692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C369502-6BAC-59B5-AEEF-10B423FDB245}"/>
              </a:ext>
            </a:extLst>
          </p:cNvPr>
          <p:cNvSpPr txBox="1"/>
          <p:nvPr/>
        </p:nvSpPr>
        <p:spPr>
          <a:xfrm>
            <a:off x="8517183" y="4581490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F3CDEE-B108-1E85-F4DE-7AF50CDFC8B6}"/>
              </a:ext>
            </a:extLst>
          </p:cNvPr>
          <p:cNvSpPr txBox="1"/>
          <p:nvPr/>
        </p:nvSpPr>
        <p:spPr>
          <a:xfrm>
            <a:off x="12978366" y="1497777"/>
            <a:ext cx="91774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Chaînes</a:t>
            </a:r>
            <a:r>
              <a:rPr lang="fr-FR" sz="4000" b="1" i="1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B13F5C-488C-6849-892D-C284CEE09FD2}"/>
              </a:ext>
            </a:extLst>
          </p:cNvPr>
          <p:cNvSpPr txBox="1"/>
          <p:nvPr/>
        </p:nvSpPr>
        <p:spPr>
          <a:xfrm>
            <a:off x="13084995" y="1122364"/>
            <a:ext cx="3879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les différentes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0D9110-1AE2-6944-6AE0-47DFE88A3918}"/>
              </a:ext>
            </a:extLst>
          </p:cNvPr>
          <p:cNvSpPr txBox="1"/>
          <p:nvPr/>
        </p:nvSpPr>
        <p:spPr>
          <a:xfrm>
            <a:off x="-2942239" y="7290436"/>
            <a:ext cx="3573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ial Black" panose="020b0a04020102020204" pitchFamily="34" charset="0"/>
              </a:rPr>
              <a:t>Gharbi Mourtadha</a:t>
            </a:r>
            <a:endParaRPr lang="fr-FR" b="1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fr-FR" b="1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 b="1" err="1">
                <a:solidFill>
                  <a:schemeClr val="bg1"/>
                </a:solidFill>
                <a:latin typeface="Arial Black" panose="020b0a04020102020204" pitchFamily="34" charset="0"/>
              </a:rPr>
              <a:t>Gareh Nour el islem</a:t>
            </a:r>
            <a:endParaRPr lang="fr-FR" b="1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6B71A6D-9159-FE4E-AE68-E4A749977B9D}"/>
              </a:ext>
            </a:extLst>
          </p:cNvPr>
          <p:cNvSpPr/>
          <p:nvPr/>
        </p:nvSpPr>
        <p:spPr>
          <a:xfrm>
            <a:off x="-1114457" y="2136192"/>
            <a:ext cx="352457" cy="377248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838E9CE-FD00-FEDB-3AC4-EC6B69CBE796}"/>
              </a:ext>
            </a:extLst>
          </p:cNvPr>
          <p:cNvSpPr txBox="1"/>
          <p:nvPr/>
        </p:nvSpPr>
        <p:spPr>
          <a:xfrm>
            <a:off x="13656663" y="2376855"/>
            <a:ext cx="5310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spc="300">
                <a:solidFill>
                  <a:schemeClr val="bg1"/>
                </a:solidFill>
                <a:latin typeface="Book Antiqua" panose="02040602050305030304" pitchFamily="18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E216A62-A419-5DAA-0AE1-69819F0462AA}"/>
              </a:ext>
            </a:extLst>
          </p:cNvPr>
          <p:cNvSpPr/>
          <p:nvPr/>
        </p:nvSpPr>
        <p:spPr>
          <a:xfrm>
            <a:off x="-907600" y="1260863"/>
            <a:ext cx="339931" cy="342144"/>
          </a:xfrm>
          <a:prstGeom prst="ellipse">
            <a:avLst/>
          </a:prstGeom>
          <a:solidFill>
            <a:schemeClr val="l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FB9B91B-24E0-383F-EB97-0FCB2264C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97" y="7816247"/>
            <a:ext cx="4920320" cy="17312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3C09D6-2E14-DF02-9522-EB9D8094F1B2}"/>
              </a:ext>
            </a:extLst>
          </p:cNvPr>
          <p:cNvSpPr/>
          <p:nvPr/>
        </p:nvSpPr>
        <p:spPr>
          <a:xfrm>
            <a:off x="12595657" y="-1928823"/>
            <a:ext cx="9319463" cy="10706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D4C7F8-53FA-2BAC-1D74-6C87AB3D683B}"/>
              </a:ext>
            </a:extLst>
          </p:cNvPr>
          <p:cNvSpPr/>
          <p:nvPr/>
        </p:nvSpPr>
        <p:spPr>
          <a:xfrm>
            <a:off x="-9814560" y="-1928823"/>
            <a:ext cx="31729676" cy="1618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A5CB4F-0D83-5955-39F2-2316508BD48B}"/>
              </a:ext>
            </a:extLst>
          </p:cNvPr>
          <p:cNvSpPr/>
          <p:nvPr/>
        </p:nvSpPr>
        <p:spPr>
          <a:xfrm>
            <a:off x="-9814561" y="7159304"/>
            <a:ext cx="31729676" cy="161846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248849-309A-5697-B505-587F2EA022C1}"/>
              </a:ext>
            </a:extLst>
          </p:cNvPr>
          <p:cNvSpPr/>
          <p:nvPr/>
        </p:nvSpPr>
        <p:spPr>
          <a:xfrm>
            <a:off x="-9814561" y="-1928823"/>
            <a:ext cx="9319463" cy="107065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FFB340-BA3E-EFB3-8BB8-8FFB242664FB}"/>
              </a:ext>
            </a:extLst>
          </p:cNvPr>
          <p:cNvSpPr/>
          <p:nvPr/>
        </p:nvSpPr>
        <p:spPr>
          <a:xfrm>
            <a:off x="-829326" y="-1919765"/>
            <a:ext cx="819311" cy="107065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A3B529-475D-D706-EE42-D162CDE80C8D}"/>
              </a:ext>
            </a:extLst>
          </p:cNvPr>
          <p:cNvSpPr/>
          <p:nvPr/>
        </p:nvSpPr>
        <p:spPr>
          <a:xfrm>
            <a:off x="12194582" y="-1928823"/>
            <a:ext cx="819311" cy="1070658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368FA2-7006-27F3-1DF2-6727826E47C4}"/>
              </a:ext>
            </a:extLst>
          </p:cNvPr>
          <p:cNvSpPr/>
          <p:nvPr/>
        </p:nvSpPr>
        <p:spPr>
          <a:xfrm rot="5400000">
            <a:off x="5630848" y="-7374468"/>
            <a:ext cx="884730" cy="138642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7550AD-007F-4F71-7A21-0A1C4C44C6BD}"/>
              </a:ext>
            </a:extLst>
          </p:cNvPr>
          <p:cNvSpPr/>
          <p:nvPr/>
        </p:nvSpPr>
        <p:spPr>
          <a:xfrm rot="5400000">
            <a:off x="5630846" y="368263"/>
            <a:ext cx="884730" cy="138642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3A67BB8-7FCE-AD5D-B761-952919D13364}"/>
              </a:ext>
            </a:extLst>
          </p:cNvPr>
          <p:cNvSpPr txBox="1"/>
          <p:nvPr/>
        </p:nvSpPr>
        <p:spPr>
          <a:xfrm>
            <a:off x="19398162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8C77AC3-F6DC-65C0-5F24-694E2E87E4F4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1CF99BB-37B7-3F71-88D4-D01B5DB3569E}"/>
              </a:ext>
            </a:extLst>
          </p:cNvPr>
          <p:cNvSpPr txBox="1"/>
          <p:nvPr/>
        </p:nvSpPr>
        <p:spPr>
          <a:xfrm>
            <a:off x="13303234" y="4954025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06ACEA4-FA67-EDA5-1D67-5F9CD090FC93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98795C8-D7C5-3281-EBB9-698DF67C31A4}"/>
              </a:ext>
            </a:extLst>
          </p:cNvPr>
          <p:cNvSpPr txBox="1"/>
          <p:nvPr/>
        </p:nvSpPr>
        <p:spPr>
          <a:xfrm>
            <a:off x="6479024" y="5124075"/>
            <a:ext cx="518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Une chaîne trophique parasitaire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1667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0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E2B68-C9D5-F162-9751-0C076E5412DD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FECB42D-8342-C22A-4CE1-EB06C457B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DA1AC3-6892-470C-2953-26DF3431B135}"/>
              </a:ext>
            </a:extLst>
          </p:cNvPr>
          <p:cNvSpPr txBox="1"/>
          <p:nvPr/>
        </p:nvSpPr>
        <p:spPr>
          <a:xfrm>
            <a:off x="6710274" y="572842"/>
            <a:ext cx="427994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solidFill>
                  <a:schemeClr val="bg1"/>
                </a:solidFill>
                <a:latin typeface="Agency FB" panose="020b0503020202020204" pitchFamily="34" charset="0"/>
              </a:rPr>
              <a:t>La conservation efficace nécessite une compréhension approfondie des interrelations trophiques et des vulnérabilités de chaque écosystème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6BE75B6-D8E5-C512-5E4E-CADC210A8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1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3D52852-F80E-8677-3A5E-6085C6EE01F3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9692027-FF7F-0787-2573-9186F621FA20}"/>
              </a:ext>
            </a:extLst>
          </p:cNvPr>
          <p:cNvSpPr/>
          <p:nvPr/>
        </p:nvSpPr>
        <p:spPr>
          <a:xfrm>
            <a:off x="5421902" y="88697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65A508-0F64-4285-7281-9F6802F0B7F5}"/>
              </a:ext>
            </a:extLst>
          </p:cNvPr>
          <p:cNvSpPr txBox="1"/>
          <p:nvPr/>
        </p:nvSpPr>
        <p:spPr>
          <a:xfrm>
            <a:off x="204615" y="886972"/>
            <a:ext cx="5157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bg1"/>
                </a:solidFill>
                <a:latin typeface="Agency FB" panose="020b0503020202020204" pitchFamily="34" charset="0"/>
              </a:rPr>
              <a:t>Comprendre est essentiel</a:t>
            </a:r>
          </a:p>
        </p:txBody>
      </p:sp>
    </p:spTree>
    <p:extLst>
      <p:ext uri="{BB962C8B-B14F-4D97-AF65-F5344CB8AC3E}">
        <p14:creationId xmlns:p14="http://schemas.microsoft.com/office/powerpoint/2010/main" val="3413909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1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EDF02D-AAF5-0DE3-55CC-30055F49247D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A047940-38A6-81ED-9D3D-DEEC5EE71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1629EB1-D01D-FF50-D7D3-FDDC5B04FCC4}"/>
              </a:ext>
            </a:extLst>
          </p:cNvPr>
          <p:cNvSpPr txBox="1"/>
          <p:nvPr/>
        </p:nvSpPr>
        <p:spPr>
          <a:xfrm>
            <a:off x="6658022" y="1722373"/>
            <a:ext cx="427994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Agency FB" panose="020b0503020202020204" pitchFamily="34" charset="0"/>
              </a:rPr>
              <a:t>Les rôles des producteurs, des consommateurs et des décomposeurs sont tous indispensables pour le cycle de vie et de la matière.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F135F3E-F316-8E5C-5333-4EF3AA280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1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A8BD057-6559-AA0E-29D5-FAF383513349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B95EB27-3A97-BEED-ADAE-001702F6363C}"/>
              </a:ext>
            </a:extLst>
          </p:cNvPr>
          <p:cNvSpPr/>
          <p:nvPr/>
        </p:nvSpPr>
        <p:spPr>
          <a:xfrm>
            <a:off x="5421902" y="3044279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4A76E1E-2A59-95BC-9143-2AF6BC54B5C7}"/>
              </a:ext>
            </a:extLst>
          </p:cNvPr>
          <p:cNvSpPr txBox="1"/>
          <p:nvPr/>
        </p:nvSpPr>
        <p:spPr>
          <a:xfrm>
            <a:off x="665233" y="2960654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bg1"/>
                </a:solidFill>
                <a:latin typeface="Agency FB" panose="020b0503020202020204" pitchFamily="34" charset="0"/>
              </a:rPr>
              <a:t>Chaque maillon compte</a:t>
            </a:r>
          </a:p>
        </p:txBody>
      </p:sp>
    </p:spTree>
    <p:extLst>
      <p:ext uri="{BB962C8B-B14F-4D97-AF65-F5344CB8AC3E}">
        <p14:creationId xmlns:p14="http://schemas.microsoft.com/office/powerpoint/2010/main" val="2598868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2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2DD18-5240-0566-7790-133FD15C2EFC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2C48072-387C-9D52-8E81-AC08A2E19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24882" y="333375"/>
            <a:ext cx="9142970" cy="523140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C16782B-1826-46F2-D4CB-304CB5519760}"/>
              </a:ext>
            </a:extLst>
          </p:cNvPr>
          <p:cNvSpPr txBox="1"/>
          <p:nvPr/>
        </p:nvSpPr>
        <p:spPr>
          <a:xfrm>
            <a:off x="6534222" y="3319601"/>
            <a:ext cx="53228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Agency FB" panose="020b0503020202020204" pitchFamily="34" charset="0"/>
              </a:rPr>
              <a:t>Il est crucial de limiter les pressions humaines (pollution, surexploitation) pour protéger la biodiversité et assurer des écosystèmes sains et résilients.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603EEBA-07BC-DAC3-F373-92D7EDB05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0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0386C20-D2BC-28EF-F293-984637989777}"/>
              </a:ext>
            </a:extLst>
          </p:cNvPr>
          <p:cNvSpPr/>
          <p:nvPr/>
        </p:nvSpPr>
        <p:spPr>
          <a:xfrm>
            <a:off x="52773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AFDAC2F-8447-19E6-3CF2-76E75899E9C5}"/>
              </a:ext>
            </a:extLst>
          </p:cNvPr>
          <p:cNvSpPr/>
          <p:nvPr/>
        </p:nvSpPr>
        <p:spPr>
          <a:xfrm>
            <a:off x="5421902" y="543776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19516A-124E-DAF3-ED76-C2E4185A4574}"/>
              </a:ext>
            </a:extLst>
          </p:cNvPr>
          <p:cNvSpPr txBox="1"/>
          <p:nvPr/>
        </p:nvSpPr>
        <p:spPr>
          <a:xfrm>
            <a:off x="665233" y="5354137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bg1"/>
                </a:solidFill>
                <a:latin typeface="Agency FB" panose="020b0503020202020204" pitchFamily="34" charset="0"/>
              </a:rPr>
              <a:t>Agir pour la résilience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9EE6AE-C4CD-6D98-066D-C4595E4DB12E}"/>
              </a:ext>
            </a:extLst>
          </p:cNvPr>
          <p:cNvSpPr txBox="1"/>
          <p:nvPr/>
        </p:nvSpPr>
        <p:spPr>
          <a:xfrm>
            <a:off x="13398455" y="1583873"/>
            <a:ext cx="812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>
                <a:solidFill>
                  <a:schemeClr val="bg1"/>
                </a:solidFill>
                <a:latin typeface="Arial Black" panose="020b0a04020102020204" pitchFamily="34" charset="0"/>
              </a:rPr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49071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29D32-363A-0F0C-E77B-03A6A1299E35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AC9263F9-139F-8DDC-4626-C246C178E3D9}"/>
              </a:ext>
            </a:extLst>
          </p:cNvPr>
          <p:cNvSpPr txBox="1"/>
          <p:nvPr/>
        </p:nvSpPr>
        <p:spPr>
          <a:xfrm>
            <a:off x="-6763766" y="3319601"/>
            <a:ext cx="532281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>
                <a:latin typeface="Agency FB" panose="020b0503020202020204" pitchFamily="34" charset="0"/>
              </a:rPr>
              <a:t>Il est crucial de limiter les pressions humaines (pollution, surexploitation) pour protéger la biodiversité et assurer des écosystèmes sains et résilients.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C534DD7-6178-0EAF-8FA1-72BCF8A2A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  <a14:imgEffect>
                      <a14:saturation sat="61000"/>
                    </a14:imgEffect>
                    <a14:imgEffect>
                      <a14:brightnessContrast brigh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68" r="4768"/>
          <a:stretch>
            <a:fillRect/>
          </a:stretch>
        </p:blipFill>
        <p:spPr>
          <a:xfrm>
            <a:off x="-13297987" y="0"/>
            <a:ext cx="6203950" cy="6858000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D06FC5D-88A0-16FC-D4F6-A0F200E84889}"/>
              </a:ext>
            </a:extLst>
          </p:cNvPr>
          <p:cNvSpPr/>
          <p:nvPr/>
        </p:nvSpPr>
        <p:spPr>
          <a:xfrm>
            <a:off x="-8020594" y="0"/>
            <a:ext cx="926556" cy="6858000"/>
          </a:xfrm>
          <a:prstGeom prst="round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546769D-7A08-8921-7E62-A233CBDD521F}"/>
              </a:ext>
            </a:extLst>
          </p:cNvPr>
          <p:cNvSpPr/>
          <p:nvPr/>
        </p:nvSpPr>
        <p:spPr>
          <a:xfrm>
            <a:off x="-7876086" y="5437762"/>
            <a:ext cx="557349" cy="60219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C5DD742-5D71-DA11-A206-5005A3FD33F2}"/>
              </a:ext>
            </a:extLst>
          </p:cNvPr>
          <p:cNvSpPr txBox="1"/>
          <p:nvPr/>
        </p:nvSpPr>
        <p:spPr>
          <a:xfrm>
            <a:off x="-12632755" y="5354137"/>
            <a:ext cx="4612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>
                <a:solidFill>
                  <a:schemeClr val="bg1"/>
                </a:solidFill>
                <a:latin typeface="Agency FB" panose="020b0503020202020204" pitchFamily="34" charset="0"/>
              </a:rPr>
              <a:t>Agir pour la résilience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2A6591E-37AF-2425-93EA-608CC7FDFABD}"/>
              </a:ext>
            </a:extLst>
          </p:cNvPr>
          <p:cNvSpPr txBox="1"/>
          <p:nvPr/>
        </p:nvSpPr>
        <p:spPr>
          <a:xfrm>
            <a:off x="2508069" y="1583873"/>
            <a:ext cx="81250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>
                <a:solidFill>
                  <a:schemeClr val="bg1"/>
                </a:solidFill>
                <a:latin typeface="Arial Black" panose="020b0a04020102020204" pitchFamily="34" charset="0"/>
              </a:rPr>
              <a:t>merci pour votre attention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14432-700C-8ED8-31F6-B31E93B156F8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1F4085-E989-F453-E700-C4E500E92519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FC0DA8-01C1-3246-185F-0BE4A41E9204}"/>
              </a:ext>
            </a:extLst>
          </p:cNvPr>
          <p:cNvSpPr/>
          <p:nvPr/>
        </p:nvSpPr>
        <p:spPr>
          <a:xfrm rot="5400000">
            <a:off x="-3282691" y="3240348"/>
            <a:ext cx="6858002" cy="3773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CFAB34-3FB9-29F1-103D-BAAB979B9E80}"/>
              </a:ext>
            </a:extLst>
          </p:cNvPr>
          <p:cNvSpPr/>
          <p:nvPr/>
        </p:nvSpPr>
        <p:spPr>
          <a:xfrm rot="5400000">
            <a:off x="8616690" y="3240348"/>
            <a:ext cx="6858002" cy="3773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5475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2000">
        <p159:morph option="byObject"/>
      </p:transition>
    </mc:Choice>
    <mc:Fallback>
      <p:transition spd="slow">
        <p:fade/>
      </p:transition>
    </mc:Fallback>
  </mc:AlternateContent>
  <p:timing/>
</p:sld>
</file>

<file path=ppt/slides/slide2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0AA9A-4E6C-66D0-2806-1F199FB9B198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E2240-BC64-F599-426C-0B42EED66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99414BB-62B4-9831-D893-9A40299C4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8554" y="3738225"/>
            <a:ext cx="9144000" cy="1655762"/>
          </a:xfrm>
        </p:spPr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A8774BC-D914-70D2-285A-72A9444C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8" t="12328" r="28461" b="12328"/>
          <a:stretch>
            <a:fillRect/>
          </a:stretch>
        </p:blipFill>
        <p:spPr>
          <a:xfrm>
            <a:off x="353541" y="368300"/>
            <a:ext cx="5309634" cy="61214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29AC333-C541-70CA-852F-B1C67D85640F}"/>
              </a:ext>
            </a:extLst>
          </p:cNvPr>
          <p:cNvSpPr txBox="1"/>
          <p:nvPr/>
        </p:nvSpPr>
        <p:spPr>
          <a:xfrm>
            <a:off x="-5309634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B871098-A830-BD40-42B9-F70C83C7A618}"/>
              </a:ext>
            </a:extLst>
          </p:cNvPr>
          <p:cNvSpPr txBox="1"/>
          <p:nvPr/>
        </p:nvSpPr>
        <p:spPr>
          <a:xfrm>
            <a:off x="13195199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EBD8836-518F-5843-EABA-397463F2FB3C}"/>
              </a:ext>
            </a:extLst>
          </p:cNvPr>
          <p:cNvSpPr txBox="1"/>
          <p:nvPr/>
        </p:nvSpPr>
        <p:spPr>
          <a:xfrm>
            <a:off x="13587867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C7C560D-0DCF-FA3C-36A1-94294DB31BA8}"/>
              </a:ext>
            </a:extLst>
          </p:cNvPr>
          <p:cNvSpPr txBox="1"/>
          <p:nvPr/>
        </p:nvSpPr>
        <p:spPr>
          <a:xfrm>
            <a:off x="13181637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DA4004A-C941-CE5D-ADF1-9B17C04FF023}"/>
              </a:ext>
            </a:extLst>
          </p:cNvPr>
          <p:cNvSpPr txBox="1"/>
          <p:nvPr/>
        </p:nvSpPr>
        <p:spPr>
          <a:xfrm>
            <a:off x="14876447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772EDFA8-2ED6-7BEB-B493-E6C0F30E49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952" y="5675763"/>
            <a:ext cx="1335406" cy="46986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FF6B68B-39CB-00FC-484E-5C64482E7DBB}"/>
              </a:ext>
            </a:extLst>
          </p:cNvPr>
          <p:cNvSpPr/>
          <p:nvPr/>
        </p:nvSpPr>
        <p:spPr>
          <a:xfrm>
            <a:off x="0" y="0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3A1D04-612B-532C-AD57-572AA7513E6A}"/>
              </a:ext>
            </a:extLst>
          </p:cNvPr>
          <p:cNvSpPr/>
          <p:nvPr/>
        </p:nvSpPr>
        <p:spPr>
          <a:xfrm>
            <a:off x="0" y="6282097"/>
            <a:ext cx="12192000" cy="57590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9EFD1B8-4F34-44A6-E4D0-40C57FB7C613}"/>
              </a:ext>
            </a:extLst>
          </p:cNvPr>
          <p:cNvSpPr/>
          <p:nvPr/>
        </p:nvSpPr>
        <p:spPr>
          <a:xfrm>
            <a:off x="5391773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FBC606-77DD-4643-7703-957078E8EA9C}"/>
              </a:ext>
            </a:extLst>
          </p:cNvPr>
          <p:cNvSpPr/>
          <p:nvPr/>
        </p:nvSpPr>
        <p:spPr>
          <a:xfrm>
            <a:off x="8611036" y="0"/>
            <a:ext cx="3580966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78FE34-F9DD-9582-A5BD-F7E65921741D}"/>
              </a:ext>
            </a:extLst>
          </p:cNvPr>
          <p:cNvSpPr/>
          <p:nvPr/>
        </p:nvSpPr>
        <p:spPr>
          <a:xfrm>
            <a:off x="352495" y="362734"/>
            <a:ext cx="314817" cy="6121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1AD8A26-2ABD-B019-B7B9-643013560714}"/>
              </a:ext>
            </a:extLst>
          </p:cNvPr>
          <p:cNvSpPr/>
          <p:nvPr/>
        </p:nvSpPr>
        <p:spPr>
          <a:xfrm>
            <a:off x="5365985" y="368300"/>
            <a:ext cx="314817" cy="6121400"/>
          </a:xfrm>
          <a:prstGeom prst="rect">
            <a:avLst/>
          </a:prstGeom>
          <a:solidFill>
            <a:srgbClr val="BF9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6679BF-6ECB-95C1-ECCE-0A7F36A1637D}"/>
              </a:ext>
            </a:extLst>
          </p:cNvPr>
          <p:cNvSpPr/>
          <p:nvPr/>
        </p:nvSpPr>
        <p:spPr>
          <a:xfrm rot="5400000">
            <a:off x="2859760" y="-2143490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964B89-91FB-0BFA-C049-9CBAA0C20DEF}"/>
              </a:ext>
            </a:extLst>
          </p:cNvPr>
          <p:cNvSpPr/>
          <p:nvPr/>
        </p:nvSpPr>
        <p:spPr>
          <a:xfrm rot="5400000">
            <a:off x="2859763" y="3668659"/>
            <a:ext cx="314817" cy="53272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DCFA1069-FC5E-77B6-99F4-B6A3A3102C39}"/>
              </a:ext>
            </a:extLst>
          </p:cNvPr>
          <p:cNvSpPr txBox="1"/>
          <p:nvPr/>
        </p:nvSpPr>
        <p:spPr>
          <a:xfrm>
            <a:off x="-5026666" y="894101"/>
            <a:ext cx="5309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pc="5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les différentes</a:t>
            </a:r>
            <a:endParaRPr lang="fr-FR" sz="320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chaînes </a:t>
            </a:r>
          </a:p>
          <a:p>
            <a:r>
              <a:rPr lang="fr-FR" sz="440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trophiques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0A56BA2-B313-A81A-E3D0-D6BFEF31734C}"/>
              </a:ext>
            </a:extLst>
          </p:cNvPr>
          <p:cNvSpPr txBox="1"/>
          <p:nvPr/>
        </p:nvSpPr>
        <p:spPr>
          <a:xfrm>
            <a:off x="19398162" y="3509620"/>
            <a:ext cx="4306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terrestre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85E2607-5196-C582-31B7-FACDD0A99E94}"/>
              </a:ext>
            </a:extLst>
          </p:cNvPr>
          <p:cNvSpPr txBox="1"/>
          <p:nvPr/>
        </p:nvSpPr>
        <p:spPr>
          <a:xfrm>
            <a:off x="19790828" y="4179492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l'exemple du mûrier et de la buse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1836DC2-1C07-717E-F7B7-F5BE8A392625}"/>
              </a:ext>
            </a:extLst>
          </p:cNvPr>
          <p:cNvSpPr txBox="1"/>
          <p:nvPr/>
        </p:nvSpPr>
        <p:spPr>
          <a:xfrm>
            <a:off x="13134673" y="4909173"/>
            <a:ext cx="5631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>
                <a:solidFill>
                  <a:schemeClr val="bg1"/>
                </a:solidFill>
                <a:latin typeface="Bahnschrift Condensed" panose="020b0502040204020203" pitchFamily="34" charset="0"/>
              </a:rPr>
              <a:t>Chaîne trophique aquatique</a:t>
            </a:r>
          </a:p>
          <a:p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B798434-7892-234F-AFA4-301E358CE3D8}"/>
              </a:ext>
            </a:extLst>
          </p:cNvPr>
          <p:cNvSpPr txBox="1"/>
          <p:nvPr/>
        </p:nvSpPr>
        <p:spPr>
          <a:xfrm>
            <a:off x="14829482" y="5550971"/>
            <a:ext cx="3520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chemeClr val="bg1"/>
                </a:solidFill>
                <a:latin typeface="Aref Ruqaa" panose="02000503000000000000" pitchFamily="2" charset="-78"/>
                <a:cs typeface="Aref Ruqaa" panose="02000503000000000000" pitchFamily="2" charset="-78"/>
              </a:rPr>
              <a:t>l'océan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21CEDD-BFB9-7C6C-B259-F0C07FDBEE57}"/>
              </a:ext>
            </a:extLst>
          </p:cNvPr>
          <p:cNvSpPr/>
          <p:nvPr/>
        </p:nvSpPr>
        <p:spPr>
          <a:xfrm rot="16200000">
            <a:off x="-3246447" y="3242224"/>
            <a:ext cx="6858001" cy="3735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903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5FA07-4881-C384-7E8F-78B9F03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7529EEF-BB78-C0B0-A231-810109097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4000"/>
                    </a14:imgEffect>
                    <a14:imgEffect>
                      <a14:brightnessContrast bright="-53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" t="5483" r="2749" b="5483"/>
          <a:stretch>
            <a:fillRect/>
          </a:stretch>
        </p:blipFill>
        <p:spPr>
          <a:xfrm>
            <a:off x="334963" y="365125"/>
            <a:ext cx="11522075" cy="612775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E5B518-2B74-1097-9105-A81434AB8DEA}"/>
              </a:ext>
            </a:extLst>
          </p:cNvPr>
          <p:cNvSpPr txBox="1"/>
          <p:nvPr/>
        </p:nvSpPr>
        <p:spPr>
          <a:xfrm>
            <a:off x="539262" y="3094892"/>
            <a:ext cx="47009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>
                <a:solidFill>
                  <a:schemeClr val="bg1"/>
                </a:solidFill>
                <a:latin typeface="Baskerville Old Face" panose="02020602080505020303" pitchFamily="18" charset="0"/>
              </a:rPr>
              <a:t>Qu’est-ce qu’</a:t>
            </a:r>
          </a:p>
          <a:p>
            <a:r>
              <a:rPr lang="fr-FR" sz="7200" b="1">
                <a:solidFill>
                  <a:schemeClr val="bg1"/>
                </a:solidFill>
                <a:latin typeface="Baskerville Old Face" panose="02020602080505020303" pitchFamily="18" charset="0"/>
              </a:rPr>
              <a:t>une chaîne trophique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5107A4-8204-145A-1BBE-D1C5330B030C}"/>
              </a:ext>
            </a:extLst>
          </p:cNvPr>
          <p:cNvSpPr/>
          <p:nvPr/>
        </p:nvSpPr>
        <p:spPr>
          <a:xfrm>
            <a:off x="7631723" y="2233246"/>
            <a:ext cx="3499339" cy="46247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9846B-8FFC-24BD-70F7-28143E105E9D}"/>
              </a:ext>
            </a:extLst>
          </p:cNvPr>
          <p:cNvSpPr/>
          <p:nvPr/>
        </p:nvSpPr>
        <p:spPr>
          <a:xfrm>
            <a:off x="7631723" y="1866378"/>
            <a:ext cx="3499339" cy="47598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B0E085-53F8-09AE-F6CE-5C6583012725}"/>
              </a:ext>
            </a:extLst>
          </p:cNvPr>
          <p:cNvSpPr txBox="1"/>
          <p:nvPr/>
        </p:nvSpPr>
        <p:spPr>
          <a:xfrm>
            <a:off x="7631723" y="2492679"/>
            <a:ext cx="34993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latin typeface="Agency FB" panose="020b0503020202020204" pitchFamily="34" charset="0"/>
              </a:rPr>
              <a:t>Définition simple</a:t>
            </a:r>
            <a:endParaRPr lang="fr-FR" sz="2800">
              <a:latin typeface="Agency FB" panose="020b0503020202020204" pitchFamily="34" charset="0"/>
            </a:endParaRPr>
          </a:p>
          <a:p>
            <a:r>
              <a:rPr lang="fr-FR" sz="2400">
                <a:latin typeface="Baskerville Old Face" panose="02020602080505020303" pitchFamily="18" charset="0"/>
              </a:rPr>
              <a:t>Une chaîne trophique est une succession d’organismes vivants dans laquelle chacun se nourrit du précédent. C'est le chemin par lequel l'énergie passe dans un écosystème.</a:t>
            </a:r>
          </a:p>
        </p:txBody>
      </p:sp>
    </p:spTree>
    <p:extLst>
      <p:ext uri="{BB962C8B-B14F-4D97-AF65-F5344CB8AC3E}">
        <p14:creationId xmlns:p14="http://schemas.microsoft.com/office/powerpoint/2010/main" val="36311263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4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AA6C1-8002-F83D-993B-45F422EFC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E465A-8836-52BA-A6D7-E59404B6EE27}"/>
              </a:ext>
            </a:extLst>
          </p:cNvPr>
          <p:cNvSpPr/>
          <p:nvPr/>
        </p:nvSpPr>
        <p:spPr>
          <a:xfrm>
            <a:off x="334962" y="3269292"/>
            <a:ext cx="11522075" cy="3220407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E1B4E86E-BB13-A520-A26B-F5921692B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82" b="30882"/>
          <a:stretch>
            <a:fillRect/>
          </a:stretch>
        </p:blipFill>
        <p:spPr>
          <a:xfrm>
            <a:off x="334963" y="333375"/>
            <a:ext cx="11522074" cy="2935916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779B93-8FB4-B59E-1302-46CCABB41C19}"/>
              </a:ext>
            </a:extLst>
          </p:cNvPr>
          <p:cNvSpPr txBox="1"/>
          <p:nvPr/>
        </p:nvSpPr>
        <p:spPr>
          <a:xfrm>
            <a:off x="551145" y="3594970"/>
            <a:ext cx="53736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Baskerville Old Face" panose="02020602080505020303" pitchFamily="18" charset="0"/>
              </a:rPr>
              <a:t>Elle illustre le transfert d’énergie et de matière organique d'un niveau trophique à l'autre. Ce flux est fondamental pour le fonctionnement de l'écosystème.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AC2E3C3-12C7-0946-E98D-9BE9F22A0693}"/>
              </a:ext>
            </a:extLst>
          </p:cNvPr>
          <p:cNvSpPr txBox="1"/>
          <p:nvPr/>
        </p:nvSpPr>
        <p:spPr>
          <a:xfrm>
            <a:off x="676405" y="860919"/>
            <a:ext cx="3870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>
                <a:solidFill>
                  <a:schemeClr val="bg1"/>
                </a:solidFill>
                <a:latin typeface="Agency FB" panose="020b0503020202020204" pitchFamily="34" charset="0"/>
              </a:rPr>
              <a:t>Transfert d'énergie</a:t>
            </a:r>
            <a:endParaRPr lang="fr-FR" sz="40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CF4D99-A013-88D5-5465-EA0CA2DB0917}"/>
              </a:ext>
            </a:extLst>
          </p:cNvPr>
          <p:cNvSpPr/>
          <p:nvPr/>
        </p:nvSpPr>
        <p:spPr>
          <a:xfrm>
            <a:off x="6538586" y="1568806"/>
            <a:ext cx="5198302" cy="3220408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F9E7E2F-5741-8ABB-DE64-257F4F957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36" y="1863615"/>
            <a:ext cx="4803201" cy="251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0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5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FE638515-5BE6-FCF0-DB2F-7F7569D3A14F}"/>
              </a:ext>
            </a:extLst>
          </p:cNvPr>
          <p:cNvSpPr txBox="1"/>
          <p:nvPr/>
        </p:nvSpPr>
        <p:spPr>
          <a:xfrm>
            <a:off x="541751" y="526945"/>
            <a:ext cx="5170117" cy="144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2800" b="1" kern="1800">
                <a:solidFill>
                  <a:schemeClr val="bg1"/>
                </a:solidFill>
                <a:effectLst/>
                <a:latin typeface="Perpetua Titling MT" panose="020205020605050208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Les niveaux trophiques essentiels : Les rôles clés</a:t>
            </a:r>
            <a:endParaRPr lang="fr-FR" sz="2800" kern="100">
              <a:solidFill>
                <a:schemeClr val="bg1"/>
              </a:solidFill>
              <a:effectLst/>
              <a:latin typeface="Perpetua Titling MT" panose="020205020605050208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53B8C04-6E54-70DE-D203-B1B8968B5AB0}"/>
              </a:ext>
            </a:extLst>
          </p:cNvPr>
          <p:cNvSpPr/>
          <p:nvPr/>
        </p:nvSpPr>
        <p:spPr>
          <a:xfrm>
            <a:off x="3073675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EC5C535-1145-5866-26B5-AC8DFFD00CFA}"/>
              </a:ext>
            </a:extLst>
          </p:cNvPr>
          <p:cNvCxnSpPr/>
          <p:nvPr/>
        </p:nvCxnSpPr>
        <p:spPr>
          <a:xfrm>
            <a:off x="3158247" y="3429000"/>
            <a:ext cx="93223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D81B0757-3B31-54ED-EB94-7A1D5BEEB58D}"/>
              </a:ext>
            </a:extLst>
          </p:cNvPr>
          <p:cNvSpPr/>
          <p:nvPr/>
        </p:nvSpPr>
        <p:spPr>
          <a:xfrm>
            <a:off x="8070449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C360B43-1108-DE65-EF3F-3FA1BF32CA45}"/>
              </a:ext>
            </a:extLst>
          </p:cNvPr>
          <p:cNvSpPr txBox="1"/>
          <p:nvPr/>
        </p:nvSpPr>
        <p:spPr>
          <a:xfrm>
            <a:off x="1927766" y="3554260"/>
            <a:ext cx="313230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Arial Black" panose="020b0a04020102020204" pitchFamily="34" charset="0"/>
              </a:rPr>
              <a:t>Producteurs (Autotrophes)</a:t>
            </a:r>
            <a:endParaRPr lang="fr-FR" sz="240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fr-FR">
                <a:solidFill>
                  <a:schemeClr val="bg1"/>
                </a:solidFill>
                <a:latin typeface="Agency FB" panose="020b0503020202020204" pitchFamily="34" charset="0"/>
              </a:rPr>
              <a:t>Végétaux, algues et phytoplancton. Ils fabriquent leur propre matière organique, principalement par photosynthèse, convertissant l'énergie solaire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EF4E6F7-9917-8E2F-81D3-EAEB3D330DF1}"/>
              </a:ext>
            </a:extLst>
          </p:cNvPr>
          <p:cNvSpPr txBox="1"/>
          <p:nvPr/>
        </p:nvSpPr>
        <p:spPr>
          <a:xfrm>
            <a:off x="6965847" y="1364747"/>
            <a:ext cx="29952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Décomposeurs (Détritivores)</a:t>
            </a:r>
          </a:p>
          <a:p>
            <a:r>
              <a:rPr lang="fr-FR">
                <a:solidFill>
                  <a:schemeClr val="bg1"/>
                </a:solidFill>
                <a:latin typeface="Agency FB" panose="020b0503020202020204" pitchFamily="34" charset="0"/>
              </a:rPr>
              <a:t>Bactéries, champignons et invertébrés (lombrics). Ils recyclent la matière organique morte et les déchets en nutriments minéraux</a:t>
            </a:r>
          </a:p>
        </p:txBody>
      </p:sp>
    </p:spTree>
    <p:extLst>
      <p:ext uri="{BB962C8B-B14F-4D97-AF65-F5344CB8AC3E}">
        <p14:creationId xmlns:p14="http://schemas.microsoft.com/office/powerpoint/2010/main" val="19980814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6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10B090-6D0C-D0E9-0E3D-C80786494527}"/>
            </a:ext>
          </a:extLst>
        </p:cNvPr>
        <p:cNvGrpSpPr/>
        <p:nvPr/>
      </p:nvGrpSpPr>
      <p:grpSpPr>
        <a:xfrm>
          <a:off x="0" y="0"/>
          <a:ext cx="0" cy="0"/>
        </a:xfrm>
      </p:grpSpPr>
      <p:sp>
        <p:nvSpPr>
          <p:cNvPr id="10" name="Ellipse 9">
            <a:extLst>
              <a:ext uri="{FF2B5EF4-FFF2-40B4-BE49-F238E27FC236}">
                <a16:creationId xmlns:a16="http://schemas.microsoft.com/office/drawing/2014/main" id="{2FE98473-1349-CA1E-5ACF-B9E277610598}"/>
              </a:ext>
            </a:extLst>
          </p:cNvPr>
          <p:cNvSpPr/>
          <p:nvPr/>
        </p:nvSpPr>
        <p:spPr>
          <a:xfrm>
            <a:off x="1676135" y="3303739"/>
            <a:ext cx="242170" cy="2505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936EB2A5-DF0B-B322-44BD-5AEDB2872248}"/>
              </a:ext>
            </a:extLst>
          </p:cNvPr>
          <p:cNvCxnSpPr/>
          <p:nvPr/>
        </p:nvCxnSpPr>
        <p:spPr>
          <a:xfrm>
            <a:off x="-1483134" y="3429000"/>
            <a:ext cx="1419718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>
            <a:extLst>
              <a:ext uri="{FF2B5EF4-FFF2-40B4-BE49-F238E27FC236}">
                <a16:creationId xmlns:a16="http://schemas.microsoft.com/office/drawing/2014/main" id="{E01C436B-D09F-8754-18B9-71E35B611EAE}"/>
              </a:ext>
            </a:extLst>
          </p:cNvPr>
          <p:cNvSpPr/>
          <p:nvPr/>
        </p:nvSpPr>
        <p:spPr>
          <a:xfrm>
            <a:off x="6011428" y="3303739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5FD4E8A-6FD3-2202-6F25-3E0FCCE2AF6D}"/>
              </a:ext>
            </a:extLst>
          </p:cNvPr>
          <p:cNvSpPr txBox="1"/>
          <p:nvPr/>
        </p:nvSpPr>
        <p:spPr>
          <a:xfrm>
            <a:off x="680937" y="3554259"/>
            <a:ext cx="3132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Consommateurs Primaires</a:t>
            </a:r>
          </a:p>
          <a:p>
            <a:r>
              <a:rPr lang="fr-FR">
                <a:solidFill>
                  <a:schemeClr val="bg1"/>
                </a:solidFill>
                <a:latin typeface="Agency FB" panose="020b0503020202020204" pitchFamily="34" charset="0"/>
              </a:rPr>
              <a:t>Les herbivores. Ils se nourrissent directement des producteurs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8D029FA-28E0-C2D1-24F1-6D9CF67C005B}"/>
              </a:ext>
            </a:extLst>
          </p:cNvPr>
          <p:cNvSpPr txBox="1"/>
          <p:nvPr/>
        </p:nvSpPr>
        <p:spPr>
          <a:xfrm>
            <a:off x="4867916" y="1918743"/>
            <a:ext cx="29952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Consommateurs Secondaires</a:t>
            </a:r>
          </a:p>
          <a:p>
            <a:r>
              <a:rPr lang="fr-FR">
                <a:solidFill>
                  <a:schemeClr val="bg1"/>
                </a:solidFill>
                <a:latin typeface="Agency FB" panose="020b0503020202020204" pitchFamily="34" charset="0"/>
              </a:rPr>
              <a:t>Les carnivores qui mangent les herbivores (petits prédateurs).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41DAF3A-FEAE-47CF-2C53-714642CDAE8F}"/>
              </a:ext>
            </a:extLst>
          </p:cNvPr>
          <p:cNvSpPr/>
          <p:nvPr/>
        </p:nvSpPr>
        <p:spPr>
          <a:xfrm>
            <a:off x="10273695" y="3303738"/>
            <a:ext cx="242170" cy="2505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D969DB7-969E-92BE-7662-708E6B58E2CA}"/>
              </a:ext>
            </a:extLst>
          </p:cNvPr>
          <p:cNvSpPr txBox="1"/>
          <p:nvPr/>
        </p:nvSpPr>
        <p:spPr>
          <a:xfrm>
            <a:off x="9125320" y="3554259"/>
            <a:ext cx="253891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Consommateurs</a:t>
            </a:r>
            <a:r>
              <a:rPr lang="fr-FR"/>
              <a:t> </a:t>
            </a:r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Tertiaires</a:t>
            </a:r>
          </a:p>
          <a:p>
            <a:r>
              <a:rPr lang="fr-FR">
                <a:solidFill>
                  <a:schemeClr val="bg1"/>
                </a:solidFill>
                <a:latin typeface="Agency FB" panose="020b0503020202020204" pitchFamily="34" charset="0"/>
              </a:rPr>
              <a:t>Les grands carnivores qui se nourrissent d'autres carnivores ou d'herbivores.</a:t>
            </a:r>
          </a:p>
        </p:txBody>
      </p:sp>
    </p:spTree>
    <p:extLst>
      <p:ext uri="{BB962C8B-B14F-4D97-AF65-F5344CB8AC3E}">
        <p14:creationId xmlns:p14="http://schemas.microsoft.com/office/powerpoint/2010/main" val="2342840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/>
      </p:transition>
    </mc:Choice>
    <mc:Fallback>
      <p:transition spd="slow">
        <p:push/>
      </p:transition>
    </mc:Fallback>
  </mc:AlternateContent>
  <p:timing/>
</p:sld>
</file>

<file path=ppt/slides/slide7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260F27-DECB-C4C8-7224-9E22216B1267}"/>
              </a:ext>
            </a:extLst>
          </p:cNvPr>
          <p:cNvSpPr/>
          <p:nvPr/>
        </p:nvSpPr>
        <p:spPr>
          <a:xfrm>
            <a:off x="334963" y="333375"/>
            <a:ext cx="11522075" cy="6156325"/>
          </a:xfrm>
          <a:prstGeom prst="rect">
            <a:avLst/>
          </a:prstGeom>
          <a:solidFill>
            <a:srgbClr val="09292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6D2744-6D97-2ABB-2B81-59A2D3FFE1A0}"/>
              </a:ext>
            </a:extLst>
          </p:cNvPr>
          <p:cNvSpPr/>
          <p:nvPr/>
        </p:nvSpPr>
        <p:spPr>
          <a:xfrm>
            <a:off x="0" y="785308"/>
            <a:ext cx="7551868" cy="32595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>
                <a:latin typeface="Arial Black" panose="020b0a04020102020204" pitchFamily="34" charset="0"/>
              </a:rPr>
              <a:t>Chaîne trophique   terrestre: </a:t>
            </a:r>
          </a:p>
          <a:p>
            <a:pPr algn="ctr"/>
            <a:r>
              <a:rPr lang="fr-FR" sz="2800">
                <a:latin typeface="Agency FB" panose="020b0503020202020204" pitchFamily="34" charset="0"/>
              </a:rPr>
              <a:t>l'exemple du mûrier et de la buse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A4E154-7EA4-7DDD-5330-BDD8E7DB8CDE}"/>
              </a:ext>
            </a:extLst>
          </p:cNvPr>
          <p:cNvSpPr/>
          <p:nvPr/>
        </p:nvSpPr>
        <p:spPr>
          <a:xfrm>
            <a:off x="6132513" y="2786743"/>
            <a:ext cx="2235200" cy="2162628"/>
          </a:xfrm>
          <a:prstGeom prst="rect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1D82DB-3DF3-96AE-B45F-B8ED0BB1E44D}"/>
              </a:ext>
            </a:extLst>
          </p:cNvPr>
          <p:cNvSpPr/>
          <p:nvPr/>
        </p:nvSpPr>
        <p:spPr>
          <a:xfrm>
            <a:off x="10726056" y="0"/>
            <a:ext cx="1465943" cy="1320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534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8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663D5F21-8160-A4C8-0922-789619FB4DB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7632700" y="1282700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2661B659-7E4E-7584-10FF-A2B9D28B58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10380663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7D76F25E-25D4-36FC-5BD2-B18247FAD02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4886325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9D07D91E-A6EC-3D3D-CA96-01B2218701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13128625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8D87BB1E-1319-D653-8257-693C9AC6785C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4956B67-94A8-6075-2839-73C52A6DEEC9}"/>
              </a:ext>
            </a:extLst>
          </p:cNvPr>
          <p:cNvSpPr/>
          <p:nvPr/>
        </p:nvSpPr>
        <p:spPr>
          <a:xfrm>
            <a:off x="-1327467" y="5105401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3D04C11-9CAF-0F7C-B0B7-2B3FA1F94956}"/>
              </a:ext>
            </a:extLst>
          </p:cNvPr>
          <p:cNvSpPr txBox="1"/>
          <p:nvPr/>
        </p:nvSpPr>
        <p:spPr>
          <a:xfrm>
            <a:off x="4886325" y="1020810"/>
            <a:ext cx="2492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solidFill>
                  <a:schemeClr val="bg1"/>
                </a:solidFill>
                <a:latin typeface="Arial Black" panose="020b0a04020102020204" pitchFamily="34" charset="0"/>
              </a:rPr>
              <a:t>Producteur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0F7145F-5B81-56E3-6F61-71BA648CFE31}"/>
              </a:ext>
            </a:extLst>
          </p:cNvPr>
          <p:cNvSpPr txBox="1"/>
          <p:nvPr/>
        </p:nvSpPr>
        <p:spPr>
          <a:xfrm>
            <a:off x="5013325" y="5366731"/>
            <a:ext cx="2492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Feuille de mûrier (produit l'énergie)</a:t>
            </a:r>
          </a:p>
        </p:txBody>
      </p:sp>
    </p:spTree>
    <p:extLst>
      <p:ext uri="{BB962C8B-B14F-4D97-AF65-F5344CB8AC3E}">
        <p14:creationId xmlns:p14="http://schemas.microsoft.com/office/powerpoint/2010/main" val="33530835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 p14:dur="1250">
        <p15:prstTrans prst="pageCurlDouble"/>
      </p:transition>
    </mc:Choice>
    <mc:Fallback>
      <p:transition spd="slow">
        <p:fade/>
      </p:transition>
    </mc:Fallback>
  </mc:AlternateContent>
  <p:timing/>
</p:sld>
</file>

<file path=ppt/slides/slide9.xml><?xml version="1.0" encoding="utf-8"?>
<p:sld xmlns:a="http://schemas.openxmlformats.org/drawingml/2006/main" xmlns:r="http://schemas.openxmlformats.org/officeDocument/2006/relationships" xmlns:p14="http://schemas.microsoft.com/office/powerpoint/2010/main" xmlns:a14="http://schemas.microsoft.com/office/drawing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rgbClr val="09292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C8A7D3-64CC-77AE-4293-687C5C25274B}"/>
            </a:ext>
          </a:extLst>
        </p:cNvPr>
        <p:cNvGrpSpPr/>
        <p:nvPr/>
      </p:nvGrpSpPr>
      <p:grpSpPr>
        <a:xfrm>
          <a:off x="0" y="0"/>
          <a: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15663CD4-84FE-5B8B-4F88-17F1ACC5C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4" r="33272"/>
          <a:stretch>
            <a:fillRect/>
          </a:stretch>
        </p:blipFill>
        <p:spPr>
          <a:xfrm>
            <a:off x="4849018" y="1282700"/>
            <a:ext cx="2493963" cy="4292600"/>
          </a:xfrm>
        </p:spPr>
      </p:pic>
      <p:pic>
        <p:nvPicPr>
          <p:cNvPr id="12" name="Espace réservé pour une image  11">
            <a:extLst>
              <a:ext uri="{FF2B5EF4-FFF2-40B4-BE49-F238E27FC236}">
                <a16:creationId xmlns:a16="http://schemas.microsoft.com/office/drawing/2014/main" id="{F8F286B5-BB8A-7BDF-7A1B-E94C73C784F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9" t="-7" r="49343" b="7"/>
          <a:stretch>
            <a:fillRect/>
          </a:stretch>
        </p:blipFill>
        <p:spPr>
          <a:xfrm>
            <a:off x="7596981" y="1282420"/>
            <a:ext cx="2493962" cy="429260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B7C34FEE-0A1A-5CF9-44C4-66A6E1719B5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02" r="46714"/>
          <a:stretch>
            <a:fillRect/>
          </a:stretch>
        </p:blipFill>
        <p:spPr>
          <a:xfrm>
            <a:off x="2102643" y="1282700"/>
            <a:ext cx="2492375" cy="4292600"/>
          </a:xfrm>
        </p:spPr>
      </p:pic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2DDA1CBD-8B5F-124E-0B86-0B5C619AE4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1" r="41785"/>
          <a:stretch>
            <a:fillRect/>
          </a:stretch>
        </p:blipFill>
        <p:spPr>
          <a:xfrm>
            <a:off x="10344943" y="1282700"/>
            <a:ext cx="2493963" cy="4292600"/>
          </a:xfr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873B892D-E0FB-F146-8D44-E30FADF64329}"/>
              </a:ext>
            </a:extLst>
          </p:cNvPr>
          <p:cNvSpPr/>
          <p:nvPr/>
        </p:nvSpPr>
        <p:spPr>
          <a:xfrm>
            <a:off x="-1479867" y="-701040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0CFF5BC-697A-EBDB-514A-CE2D83A30D33}"/>
              </a:ext>
            </a:extLst>
          </p:cNvPr>
          <p:cNvSpPr/>
          <p:nvPr/>
        </p:nvSpPr>
        <p:spPr>
          <a:xfrm>
            <a:off x="-1327467" y="5105401"/>
            <a:ext cx="15224761" cy="2453640"/>
          </a:xfrm>
          <a:prstGeom prst="ellipse">
            <a:avLst/>
          </a:prstGeom>
          <a:solidFill>
            <a:srgbClr val="0929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B339373-E88E-0ED2-DF4B-FB9A422D2D4F}"/>
              </a:ext>
            </a:extLst>
          </p:cNvPr>
          <p:cNvSpPr txBox="1"/>
          <p:nvPr/>
        </p:nvSpPr>
        <p:spPr>
          <a:xfrm>
            <a:off x="4715511" y="866921"/>
            <a:ext cx="3138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rial Black" panose="020b0a04020102020204" pitchFamily="34" charset="0"/>
              </a:rPr>
              <a:t>Consommateur Primaire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2885342-5390-A613-6007-FBD94F563C83}"/>
              </a:ext>
            </a:extLst>
          </p:cNvPr>
          <p:cNvSpPr txBox="1"/>
          <p:nvPr/>
        </p:nvSpPr>
        <p:spPr>
          <a:xfrm>
            <a:off x="5426499" y="5320675"/>
            <a:ext cx="19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solidFill>
                  <a:schemeClr val="bg1"/>
                </a:solidFill>
                <a:latin typeface="Agency FB" panose="020b0503020202020204" pitchFamily="34" charset="0"/>
              </a:rPr>
              <a:t>Chenille (herbivore)</a:t>
            </a:r>
          </a:p>
        </p:txBody>
      </p:sp>
    </p:spTree>
    <p:extLst>
      <p:ext uri="{BB962C8B-B14F-4D97-AF65-F5344CB8AC3E}">
        <p14:creationId xmlns:p14="http://schemas.microsoft.com/office/powerpoint/2010/main" val="347043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p14:dur="1250">
        <p159:morph option="byObject"/>
      </p:transition>
    </mc:Choice>
    <mc:Fallback>
      <p:transition spd="slow">
        <p:fade/>
      </p:transition>
    </mc:Fallback>
  </mc:AlternateContent>
  <p:timing/>
</p:sld>
</file>

<file path=ppt/tags/tag1.xml><?xml version="1.0" encoding="utf-8"?>
<p:tagLst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r="http://schemas.openxmlformats.org/officeDocument/2006/relationships"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r="http://schemas.openxmlformats.org/officeDocument/2006/relationships"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Template>les diff chaines trophiques</Template>
  <Company/>
  <PresentationFormat>Grand écran</PresentationFormat>
  <Paragraphs>109</Paragraphs>
  <Slides>24</Slides>
  <Notes>8</Notes>
  <TotalTime>30</TotalTime>
  <HiddenSlides>0</HiddenSlides>
  <MMClips>0</MMClips>
  <ScaleCrop>0</ScaleCrop>
  <HeadingPairs>
    <vt:vector baseType="variant" size="6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baseType="lpstr" size="38">
      <vt:lpstr>Arial</vt:lpstr>
      <vt:lpstr>Calibri Light</vt:lpstr>
      <vt:lpstr>Calibri</vt:lpstr>
      <vt:lpstr>Arial Black</vt:lpstr>
      <vt:lpstr>Times New Roman</vt:lpstr>
      <vt:lpstr>Bahnschrift Condensed</vt:lpstr>
      <vt:lpstr>Aref Ruqaa</vt:lpstr>
      <vt:lpstr>Book Antiqua</vt:lpstr>
      <vt:lpstr>Bahnschrift SemiBold</vt:lpstr>
      <vt:lpstr>Bahnschrift SemiBold Condensed</vt:lpstr>
      <vt:lpstr>Baskerville Old Face</vt:lpstr>
      <vt:lpstr>Agency FB</vt:lpstr>
      <vt:lpstr>Perpetua Titling MT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19.1200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creator>Mor Dz</dc:creator>
  <cp:lastModifiedBy>Mor Dz</cp:lastModifiedBy>
  <cp:revision>3</cp:revision>
  <dcterms:created xsi:type="dcterms:W3CDTF">2025-10-31T06:22:31Z</dcterms:created>
  <dcterms:modified xsi:type="dcterms:W3CDTF">2025-10-31T07:01:19Z</dcterms:modified>
</cp:coreProperties>
</file>